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theme/themeOverride1.xml" ContentType="application/vnd.openxmlformats-officedocument.themeOverrid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charts/chart6.xml" ContentType="application/vnd.openxmlformats-officedocument.drawingml.chart+xml"/>
  <Override PartName="/ppt/charts/style5.xml" ContentType="application/vnd.ms-office.chartstyle+xml"/>
  <Override PartName="/ppt/charts/colors5.xml" ContentType="application/vnd.ms-office.chartcolorstyle+xml"/>
  <Override PartName="/ppt/charts/chart7.xml" ContentType="application/vnd.openxmlformats-officedocument.drawingml.chart+xml"/>
  <Override PartName="/ppt/charts/style6.xml" ContentType="application/vnd.ms-office.chartstyle+xml"/>
  <Override PartName="/ppt/charts/colors6.xml" ContentType="application/vnd.ms-office.chartcolorstyle+xml"/>
  <Override PartName="/ppt/charts/chart8.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5" r:id="rId5"/>
  </p:sldMasterIdLst>
  <p:notesMasterIdLst>
    <p:notesMasterId r:id="rId41"/>
  </p:notesMasterIdLst>
  <p:handoutMasterIdLst>
    <p:handoutMasterId r:id="rId42"/>
  </p:handoutMasterIdLst>
  <p:sldIdLst>
    <p:sldId id="1308" r:id="rId6"/>
    <p:sldId id="1314" r:id="rId7"/>
    <p:sldId id="1315" r:id="rId8"/>
    <p:sldId id="1316" r:id="rId9"/>
    <p:sldId id="1317" r:id="rId10"/>
    <p:sldId id="1320" r:id="rId11"/>
    <p:sldId id="1321" r:id="rId12"/>
    <p:sldId id="1322" r:id="rId13"/>
    <p:sldId id="1323" r:id="rId14"/>
    <p:sldId id="1324" r:id="rId15"/>
    <p:sldId id="1325" r:id="rId16"/>
    <p:sldId id="1326" r:id="rId17"/>
    <p:sldId id="1327" r:id="rId18"/>
    <p:sldId id="1328" r:id="rId19"/>
    <p:sldId id="1329" r:id="rId20"/>
    <p:sldId id="1330" r:id="rId21"/>
    <p:sldId id="1331" r:id="rId22"/>
    <p:sldId id="1332" r:id="rId23"/>
    <p:sldId id="1333" r:id="rId24"/>
    <p:sldId id="1334" r:id="rId25"/>
    <p:sldId id="1335" r:id="rId26"/>
    <p:sldId id="1336" r:id="rId27"/>
    <p:sldId id="1337" r:id="rId28"/>
    <p:sldId id="1340" r:id="rId29"/>
    <p:sldId id="1351" r:id="rId30"/>
    <p:sldId id="1341" r:id="rId31"/>
    <p:sldId id="1342" r:id="rId32"/>
    <p:sldId id="1343" r:id="rId33"/>
    <p:sldId id="1344" r:id="rId34"/>
    <p:sldId id="1345" r:id="rId35"/>
    <p:sldId id="1346" r:id="rId36"/>
    <p:sldId id="1347" r:id="rId37"/>
    <p:sldId id="1348" r:id="rId38"/>
    <p:sldId id="1349" r:id="rId39"/>
    <p:sldId id="1350" r:id="rId4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314"/>
            <p14:sldId id="1315"/>
            <p14:sldId id="1316"/>
            <p14:sldId id="1317"/>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40"/>
            <p14:sldId id="1351"/>
            <p14:sldId id="1341"/>
            <p14:sldId id="1342"/>
            <p14:sldId id="1343"/>
            <p14:sldId id="1344"/>
            <p14:sldId id="1345"/>
            <p14:sldId id="1346"/>
            <p14:sldId id="1347"/>
            <p14:sldId id="1348"/>
            <p14:sldId id="1349"/>
            <p14:sldId id="135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F6F6"/>
    <a:srgbClr val="0078D7"/>
    <a:srgbClr val="525252"/>
    <a:srgbClr val="FFFFFF"/>
    <a:srgbClr val="B4009E"/>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6" autoAdjust="0"/>
    <p:restoredTop sz="65561" autoAdjust="0"/>
  </p:normalViewPr>
  <p:slideViewPr>
    <p:cSldViewPr>
      <p:cViewPr varScale="1">
        <p:scale>
          <a:sx n="67" d="100"/>
          <a:sy n="67" d="100"/>
        </p:scale>
        <p:origin x="1938" y="72"/>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83" d="100"/>
          <a:sy n="83" d="100"/>
        </p:scale>
        <p:origin x="393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commentAuthors" Target="commentAuthor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1.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5.xml"/><Relationship Id="rId1" Type="http://schemas.microsoft.com/office/2011/relationships/chartStyle" Target="style5.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6.xml"/><Relationship Id="rId1" Type="http://schemas.microsoft.com/office/2011/relationships/chartStyle" Target="style6.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44D-442B-8BB2-131D0620F9A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44D-442B-8BB2-131D0620F9AE}"/>
              </c:ext>
            </c:extLst>
          </c:dPt>
          <c:dLbls>
            <c:dLbl>
              <c:idx val="0"/>
              <c:layout>
                <c:manualLayout>
                  <c:x val="-0.18941690378129"/>
                  <c:y val="-0.19790930922446701"/>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86%</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044D-442B-8BB2-131D0620F9AE}"/>
                </c:ext>
              </c:extLst>
            </c:dLbl>
            <c:dLbl>
              <c:idx val="1"/>
              <c:layout>
                <c:manualLayout>
                  <c:x val="0.18444911533571601"/>
                  <c:y val="0.14956278491504299"/>
                </c:manualLayout>
              </c:layout>
              <c:tx>
                <c:rich>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i="0" u="none" strike="noStrike" kern="1200" baseline="0" dirty="0">
                        <a:solidFill>
                          <a:srgbClr val="FFFFFF"/>
                        </a:solidFill>
                        <a:latin typeface="Segoe UI" panose="020B0502040204020203" pitchFamily="34" charset="0"/>
                        <a:ea typeface="Segoe UI" panose="020B0502040204020203" pitchFamily="34" charset="0"/>
                        <a:cs typeface="Segoe UI" panose="020B0502040204020203" pitchFamily="34" charset="0"/>
                      </a:rPr>
                      <a:t>14%</a:t>
                    </a:r>
                  </a:p>
                </c:rich>
              </c:tx>
              <c:spPr>
                <a:noFill/>
                <a:ln>
                  <a:noFill/>
                </a:ln>
                <a:effectLst/>
              </c:spPr>
              <c:txPr>
                <a:bodyPr rot="0" spcFirstLastPara="1" vertOverflow="ellipsis" vert="horz" wrap="square" anchor="ctr" anchorCtr="0"/>
                <a:lstStyle/>
                <a:p>
                  <a:pPr algn="ctr" rtl="0">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3-044D-442B-8BB2-131D0620F9A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1st Qtr</c:v>
                </c:pt>
                <c:pt idx="1">
                  <c:v>2nd Qtr</c:v>
                </c:pt>
              </c:strCache>
            </c:strRef>
          </c:cat>
          <c:val>
            <c:numRef>
              <c:f>Sheet1!$B$2:$B$3</c:f>
              <c:numCache>
                <c:formatCode>General</c:formatCode>
                <c:ptCount val="2"/>
                <c:pt idx="0">
                  <c:v>86</c:v>
                </c:pt>
                <c:pt idx="1">
                  <c:v>14</c:v>
                </c:pt>
              </c:numCache>
            </c:numRef>
          </c:val>
          <c:extLst>
            <c:ext xmlns:c16="http://schemas.microsoft.com/office/drawing/2014/chart" uri="{C3380CC4-5D6E-409C-BE32-E72D297353CC}">
              <c16:uniqueId val="{00000004-044D-442B-8BB2-131D0620F9A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8BF4-4267-8D02-0D0C449DFA28}"/>
              </c:ext>
            </c:extLst>
          </c:dPt>
          <c:dPt>
            <c:idx val="1"/>
            <c:bubble3D val="0"/>
            <c:spPr>
              <a:solidFill>
                <a:schemeClr val="dk1">
                  <a:tint val="55000"/>
                  <a:shade val="80000"/>
                  <a:satMod val="180000"/>
                </a:schemeClr>
              </a:solidFill>
              <a:ln>
                <a:noFill/>
              </a:ln>
              <a:effectLst>
                <a:outerShdw blurRad="44450" dist="13970" dir="5400000" algn="ctr" rotWithShape="0">
                  <a:srgbClr val="000000">
                    <a:alpha val="45000"/>
                  </a:srgbClr>
                </a:outerShdw>
              </a:effectLst>
              <a:scene3d>
                <a:camera prst="orthographicFront"/>
                <a:lightRig rig="twoPt" dir="tl"/>
              </a:scene3d>
              <a:sp3d prstMaterial="flat"/>
            </c:spPr>
            <c:extLst>
              <c:ext xmlns:c16="http://schemas.microsoft.com/office/drawing/2014/chart" uri="{C3380CC4-5D6E-409C-BE32-E72D297353CC}">
                <c16:uniqueId val="{00000003-8BF4-4267-8D02-0D0C449DFA28}"/>
              </c:ext>
            </c:extLst>
          </c:dPt>
          <c:dLbls>
            <c:dLbl>
              <c:idx val="0"/>
              <c:layout>
                <c:manualLayout>
                  <c:x val="-0.26701052625316302"/>
                  <c:y val="-0.167471207558164"/>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a:solidFill>
                          <a:srgbClr val="FFFFFF"/>
                        </a:solidFill>
                      </a:rPr>
                      <a:t>72%</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1-8BF4-4267-8D02-0D0C449DFA28}"/>
                </c:ext>
              </c:extLst>
            </c:dLbl>
            <c:dLbl>
              <c:idx val="1"/>
              <c:layout>
                <c:manualLayout>
                  <c:x val="0.244078331863297"/>
                  <c:y val="0.19877502880741399"/>
                </c:manualLayout>
              </c:layout>
              <c:tx>
                <c:rich>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r>
                      <a:rPr lang="en-US" sz="1400" b="1" dirty="0">
                        <a:solidFill>
                          <a:srgbClr val="FFFFFF"/>
                        </a:solidFill>
                      </a:rPr>
                      <a:t>28%</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8250800587221198"/>
                      <c:h val="0.33118890864377398"/>
                    </c:manualLayout>
                  </c15:layout>
                </c:ext>
                <c:ext xmlns:c16="http://schemas.microsoft.com/office/drawing/2014/chart" uri="{C3380CC4-5D6E-409C-BE32-E72D297353CC}">
                  <c16:uniqueId val="{00000003-8BF4-4267-8D02-0D0C449DFA28}"/>
                </c:ext>
              </c:extLst>
            </c:dLbl>
            <c:spPr>
              <a:noFill/>
              <a:ln>
                <a:noFill/>
              </a:ln>
              <a:effectLst/>
            </c:spPr>
            <c:txPr>
              <a:bodyPr rot="0" spcFirstLastPara="1" vertOverflow="ellipsis" vert="horz" wrap="square" anchor="ctr" anchorCtr="1"/>
              <a:lstStyle/>
              <a:p>
                <a:pPr>
                  <a:defRPr sz="1200" b="1" i="0" u="none" strike="noStrike" kern="1200" baseline="0">
                    <a:solidFill>
                      <a:srgbClr val="FFFFFF"/>
                    </a:solidFill>
                    <a:latin typeface="Segoe UI" panose="020B0502040204020203" pitchFamily="34" charset="0"/>
                    <a:ea typeface="Segoe UI" panose="020B0502040204020203" pitchFamily="34" charset="0"/>
                    <a:cs typeface="Segoe UI" panose="020B0502040204020203" pitchFamily="34" charset="0"/>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72</c:v>
                </c:pt>
                <c:pt idx="1">
                  <c:v>28</c:v>
                </c:pt>
              </c:numCache>
            </c:numRef>
          </c:val>
          <c:extLst>
            <c:ext xmlns:c16="http://schemas.microsoft.com/office/drawing/2014/chart" uri="{C3380CC4-5D6E-409C-BE32-E72D297353CC}">
              <c16:uniqueId val="{00000004-8BF4-4267-8D02-0D0C449DFA28}"/>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32"/>
    </mc:Choice>
    <mc:Fallback>
      <c:style val="32"/>
    </mc:Fallback>
  </mc:AlternateContent>
  <c:clrMapOvr bg1="dk1" tx1="lt1" bg2="dk2" tx2="lt2" accent1="accent1" accent2="accent2" accent3="accent3" accent4="accent4" accent5="accent5" accent6="accent6" hlink="hlink" folHlink="folHlink"/>
  <c:chart>
    <c:autoTitleDeleted val="1"/>
    <c:plotArea>
      <c:layout/>
      <c:pieChart>
        <c:varyColors val="1"/>
        <c:dLbls>
          <c:showLegendKey val="0"/>
          <c:showVal val="0"/>
          <c:showCatName val="1"/>
          <c:showSerName val="0"/>
          <c:showPercent val="1"/>
          <c:showBubbleSize val="0"/>
          <c:showLeaderLines val="0"/>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0ADD-4610-BE92-E3C200A731EC}"/>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0ADD-4610-BE92-E3C200A731EC}"/>
              </c:ext>
            </c:extLst>
          </c:dPt>
          <c:dLbls>
            <c:dLbl>
              <c:idx val="0"/>
              <c:layout>
                <c:manualLayout>
                  <c:x val="-0.19879724753676001"/>
                  <c:y val="-0.19878823917744801"/>
                </c:manualLayout>
              </c:layout>
              <c:tx>
                <c:rich>
                  <a:bodyPr/>
                  <a:lstStyle/>
                  <a:p>
                    <a:r>
                      <a:rPr lang="en-US" sz="1400" b="1" dirty="0">
                        <a:solidFill>
                          <a:srgbClr val="FFFFFF"/>
                        </a:solidFill>
                      </a:rPr>
                      <a:t>70%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7485836752124302"/>
                      <c:h val="0.38487596101095001"/>
                    </c:manualLayout>
                  </c15:layout>
                </c:ext>
                <c:ext xmlns:c16="http://schemas.microsoft.com/office/drawing/2014/chart" uri="{C3380CC4-5D6E-409C-BE32-E72D297353CC}">
                  <c16:uniqueId val="{00000001-0ADD-4610-BE92-E3C200A731EC}"/>
                </c:ext>
              </c:extLst>
            </c:dLbl>
            <c:dLbl>
              <c:idx val="1"/>
              <c:layout>
                <c:manualLayout>
                  <c:x val="0.254572583279078"/>
                  <c:y val="0.15833402403646901"/>
                </c:manualLayout>
              </c:layout>
              <c:tx>
                <c:rich>
                  <a:bodyPr/>
                  <a:lstStyle/>
                  <a:p>
                    <a:r>
                      <a:rPr lang="en-US" sz="1400" b="1" dirty="0">
                        <a:solidFill>
                          <a:srgbClr val="FFFFFF"/>
                        </a:solidFill>
                      </a:rPr>
                      <a:t>30%</a:t>
                    </a:r>
                    <a:endParaRPr lang="en-US" sz="1400" dirty="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90903525971133"/>
                      <c:h val="0.38487596101095001"/>
                    </c:manualLayout>
                  </c15:layout>
                </c:ext>
                <c:ext xmlns:c16="http://schemas.microsoft.com/office/drawing/2014/chart" uri="{C3380CC4-5D6E-409C-BE32-E72D297353CC}">
                  <c16:uniqueId val="{00000003-0ADD-4610-BE92-E3C200A731EC}"/>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0ADD-4610-BE92-E3C200A731EC}"/>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79DF-40DE-98EB-4FE45EE229D9}"/>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79DF-40DE-98EB-4FE45EE229D9}"/>
              </c:ext>
            </c:extLst>
          </c:dPt>
          <c:dLbls>
            <c:dLbl>
              <c:idx val="0"/>
              <c:layout>
                <c:manualLayout>
                  <c:x val="-0.24275009333367001"/>
                  <c:y val="-0.12773370994043401"/>
                </c:manualLayout>
              </c:layout>
              <c:tx>
                <c:rich>
                  <a:bodyPr/>
                  <a:lstStyle/>
                  <a:p>
                    <a:r>
                      <a:rPr lang="en-US" sz="1400" b="1">
                        <a:solidFill>
                          <a:srgbClr val="FFFFFF"/>
                        </a:solidFill>
                      </a:rPr>
                      <a:t>61%</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25732158935108901"/>
                      <c:h val="0.38487596101095001"/>
                    </c:manualLayout>
                  </c15:layout>
                </c:ext>
                <c:ext xmlns:c16="http://schemas.microsoft.com/office/drawing/2014/chart" uri="{C3380CC4-5D6E-409C-BE32-E72D297353CC}">
                  <c16:uniqueId val="{00000001-79DF-40DE-98EB-4FE45EE229D9}"/>
                </c:ext>
              </c:extLst>
            </c:dLbl>
            <c:dLbl>
              <c:idx val="1"/>
              <c:layout>
                <c:manualLayout>
                  <c:x val="0.21383178342431899"/>
                  <c:y val="7.5523540769345004E-2"/>
                </c:manualLayout>
              </c:layout>
              <c:tx>
                <c:rich>
                  <a:bodyPr/>
                  <a:lstStyle/>
                  <a:p>
                    <a:r>
                      <a:rPr lang="en-US" sz="1400" b="1">
                        <a:solidFill>
                          <a:srgbClr val="FFFFFF"/>
                        </a:solidFill>
                      </a:rPr>
                      <a:t>39%</a:t>
                    </a:r>
                    <a:endParaRPr lang="en-US" sz="1400">
                      <a:solidFill>
                        <a:srgbClr val="FFFFFF"/>
                      </a:solidFill>
                    </a:endParaRPr>
                  </a:p>
                </c:rich>
              </c:tx>
              <c:showLegendKey val="0"/>
              <c:showVal val="0"/>
              <c:showCatName val="1"/>
              <c:showSerName val="0"/>
              <c:showPercent val="1"/>
              <c:showBubbleSize val="0"/>
              <c:extLst>
                <c:ext xmlns:c15="http://schemas.microsoft.com/office/drawing/2012/chart" uri="{CE6537A1-D6FC-4f65-9D91-7224C49458BB}">
                  <c15:layout>
                    <c:manualLayout>
                      <c:w val="0.39164933583126499"/>
                      <c:h val="0.38487596101095001"/>
                    </c:manualLayout>
                  </c15:layout>
                </c:ext>
                <c:ext xmlns:c16="http://schemas.microsoft.com/office/drawing/2014/chart" uri="{C3380CC4-5D6E-409C-BE32-E72D297353CC}">
                  <c16:uniqueId val="{00000003-79DF-40DE-98EB-4FE45EE229D9}"/>
                </c:ext>
              </c:extLst>
            </c:dLbl>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61</c:v>
                </c:pt>
                <c:pt idx="1">
                  <c:v>39</c:v>
                </c:pt>
              </c:numCache>
            </c:numRef>
          </c:val>
          <c:extLst>
            <c:ext xmlns:c16="http://schemas.microsoft.com/office/drawing/2014/chart" uri="{C3380CC4-5D6E-409C-BE32-E72D297353CC}">
              <c16:uniqueId val="{00000004-79DF-40DE-98EB-4FE45EE229D9}"/>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4B3A-4AFE-847E-34A1C6BE7B6E}"/>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4B3A-4AFE-847E-34A1C6BE7B6E}"/>
              </c:ext>
            </c:extLst>
          </c:dPt>
          <c:dLbls>
            <c:dLbl>
              <c:idx val="0"/>
              <c:layout>
                <c:manualLayout>
                  <c:x val="-0.10052204895054299"/>
                  <c:y val="-0.24229796933278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88%</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1-4B3A-4AFE-847E-34A1C6BE7B6E}"/>
                </c:ext>
              </c:extLst>
            </c:dLbl>
            <c:dLbl>
              <c:idx val="1"/>
              <c:layout>
                <c:manualLayout>
                  <c:x val="0.179076946112386"/>
                  <c:y val="0.182764588740044"/>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dirty="0">
                        <a:solidFill>
                          <a:srgbClr val="FFFFFF"/>
                        </a:solidFill>
                      </a:rPr>
                      <a:t>12%</a:t>
                    </a:r>
                    <a:endParaRPr lang="en-US" sz="1400" dirty="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6781582354011502"/>
                      <c:h val="0.26408022886701898"/>
                    </c:manualLayout>
                  </c15:layout>
                </c:ext>
                <c:ext xmlns:c16="http://schemas.microsoft.com/office/drawing/2014/chart" uri="{C3380CC4-5D6E-409C-BE32-E72D297353CC}">
                  <c16:uniqueId val="{00000003-4B3A-4AFE-847E-34A1C6BE7B6E}"/>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88</c:v>
                </c:pt>
                <c:pt idx="1">
                  <c:v>12</c:v>
                </c:pt>
              </c:numCache>
            </c:numRef>
          </c:val>
          <c:extLst>
            <c:ext xmlns:c16="http://schemas.microsoft.com/office/drawing/2014/chart" uri="{C3380CC4-5D6E-409C-BE32-E72D297353CC}">
              <c16:uniqueId val="{00000004-4B3A-4AFE-847E-34A1C6BE7B6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2EC9-4A5B-85E7-DC7674BEB47A}"/>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2EC9-4A5B-85E7-DC7674BEB47A}"/>
              </c:ext>
            </c:extLst>
          </c:dPt>
          <c:dLbls>
            <c:dLbl>
              <c:idx val="0"/>
              <c:layout>
                <c:manualLayout>
                  <c:x val="-0.242809341002312"/>
                  <c:y val="-0.17212266691654801"/>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76%</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27411255766111098"/>
                      <c:h val="0.38487596101095001"/>
                    </c:manualLayout>
                  </c15:layout>
                </c:ext>
                <c:ext xmlns:c16="http://schemas.microsoft.com/office/drawing/2014/chart" uri="{C3380CC4-5D6E-409C-BE32-E72D297353CC}">
                  <c16:uniqueId val="{00000001-2EC9-4A5B-85E7-DC7674BEB47A}"/>
                </c:ext>
              </c:extLst>
            </c:dLbl>
            <c:dLbl>
              <c:idx val="1"/>
              <c:layout>
                <c:manualLayout>
                  <c:x val="0.236301125930375"/>
                  <c:y val="0.184649813510153"/>
                </c:manualLayout>
              </c:layout>
              <c:tx>
                <c:rich>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r>
                      <a:rPr lang="en-US" sz="1400" b="1">
                        <a:solidFill>
                          <a:srgbClr val="FFFFFF"/>
                        </a:solidFill>
                      </a:rPr>
                      <a:t>24%</a:t>
                    </a:r>
                    <a:endParaRPr lang="en-US" sz="1400">
                      <a:solidFill>
                        <a:srgbClr val="FFFFFF"/>
                      </a:solidFill>
                    </a:endParaRPr>
                  </a:p>
                </c:rich>
              </c:tx>
              <c:spPr>
                <a:noFill/>
                <a:ln>
                  <a:noFill/>
                </a:ln>
                <a:effectLst/>
              </c:spPr>
              <c:txPr>
                <a:bodyPr rot="0" spcFirstLastPara="1" vertOverflow="ellipsis" vert="horz" wrap="square" anchor="ctr" anchorCtr="1"/>
                <a:lstStyle/>
                <a:p>
                  <a:pPr>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1608997843616599"/>
                      <c:h val="0.38487596101095001"/>
                    </c:manualLayout>
                  </c15:layout>
                </c:ext>
                <c:ext xmlns:c16="http://schemas.microsoft.com/office/drawing/2014/chart" uri="{C3380CC4-5D6E-409C-BE32-E72D297353CC}">
                  <c16:uniqueId val="{00000003-2EC9-4A5B-85E7-DC7674BEB47A}"/>
                </c:ext>
              </c:extLst>
            </c:dLbl>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76</c:v>
                </c:pt>
                <c:pt idx="1">
                  <c:v>24</c:v>
                </c:pt>
              </c:numCache>
            </c:numRef>
          </c:val>
          <c:extLst>
            <c:ext xmlns:c16="http://schemas.microsoft.com/office/drawing/2014/chart" uri="{C3380CC4-5D6E-409C-BE32-E72D297353CC}">
              <c16:uniqueId val="{00000004-2EC9-4A5B-85E7-DC7674BEB47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Sales</c:v>
                </c:pt>
              </c:strCache>
            </c:strRef>
          </c:tx>
          <c:spPr>
            <a:effectLst/>
            <a:scene3d>
              <a:camera prst="orthographicFront"/>
              <a:lightRig rig="twoPt" dir="tl"/>
            </a:scene3d>
            <a:sp3d prstMaterial="flat"/>
          </c:spPr>
          <c:dPt>
            <c:idx val="0"/>
            <c:bubble3D val="0"/>
            <c:spPr>
              <a:solidFill>
                <a:schemeClr val="dk1">
                  <a:tint val="885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1-F470-4A04-851C-E237C1E508E3}"/>
              </c:ext>
            </c:extLst>
          </c:dPt>
          <c:dPt>
            <c:idx val="1"/>
            <c:bubble3D val="0"/>
            <c:spPr>
              <a:solidFill>
                <a:schemeClr val="dk1">
                  <a:tint val="55000"/>
                  <a:shade val="80000"/>
                  <a:satMod val="180000"/>
                </a:schemeClr>
              </a:solidFill>
              <a:ln>
                <a:noFill/>
              </a:ln>
              <a:effectLst/>
              <a:scene3d>
                <a:camera prst="orthographicFront"/>
                <a:lightRig rig="twoPt" dir="tl"/>
              </a:scene3d>
              <a:sp3d prstMaterial="flat"/>
            </c:spPr>
            <c:extLst>
              <c:ext xmlns:c16="http://schemas.microsoft.com/office/drawing/2014/chart" uri="{C3380CC4-5D6E-409C-BE32-E72D297353CC}">
                <c16:uniqueId val="{00000003-F470-4A04-851C-E237C1E508E3}"/>
              </c:ext>
            </c:extLst>
          </c:dPt>
          <c:dLbls>
            <c:dLbl>
              <c:idx val="0"/>
              <c:layout>
                <c:manualLayout>
                  <c:x val="-0.13972261183555201"/>
                  <c:y val="-0.188611674655710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90%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3288094674618801"/>
                      <c:h val="0.38487596101095001"/>
                    </c:manualLayout>
                  </c15:layout>
                </c:ext>
                <c:ext xmlns:c16="http://schemas.microsoft.com/office/drawing/2014/chart" uri="{C3380CC4-5D6E-409C-BE32-E72D297353CC}">
                  <c16:uniqueId val="{00000001-F470-4A04-851C-E237C1E508E3}"/>
                </c:ext>
              </c:extLst>
            </c:dLbl>
            <c:dLbl>
              <c:idx val="1"/>
              <c:layout>
                <c:manualLayout>
                  <c:x val="0.153890489484902"/>
                  <c:y val="0.13578851289631499"/>
                </c:manualLayout>
              </c:layout>
              <c:tx>
                <c:rich>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r>
                      <a:rPr lang="en-US" sz="1400" b="1">
                        <a:solidFill>
                          <a:srgbClr val="FFFFFF"/>
                        </a:solidFill>
                      </a:rPr>
                      <a:t>10%</a:t>
                    </a:r>
                    <a:endParaRPr lang="en-US" sz="1400">
                      <a:solidFill>
                        <a:srgbClr val="FFFFFF"/>
                      </a:solidFill>
                    </a:endParaRPr>
                  </a:p>
                </c:rich>
              </c:tx>
              <c:spPr>
                <a:noFill/>
                <a:ln>
                  <a:noFill/>
                </a:ln>
                <a:effectLst/>
              </c:spPr>
              <c:txPr>
                <a:bodyPr rot="0" spcFirstLastPara="1" vertOverflow="ellipsis" vert="horz" wrap="square" anchor="ctr" anchorCtr="1"/>
                <a:lstStyle/>
                <a:p>
                  <a:pPr algn="l">
                    <a:defRPr sz="1400" b="1" i="0" u="none" strike="noStrike" kern="1200" baseline="0">
                      <a:solidFill>
                        <a:srgbClr val="FFFFFF"/>
                      </a:solidFill>
                      <a:latin typeface="+mn-lt"/>
                      <a:ea typeface="+mn-ea"/>
                      <a:cs typeface="+mn-cs"/>
                    </a:defRPr>
                  </a:pPr>
                  <a:endParaRPr lang="en-US"/>
                </a:p>
              </c:txPr>
              <c:showLegendKey val="0"/>
              <c:showVal val="0"/>
              <c:showCatName val="1"/>
              <c:showSerName val="0"/>
              <c:showPercent val="1"/>
              <c:showBubbleSize val="0"/>
              <c:extLst>
                <c:ext xmlns:c15="http://schemas.microsoft.com/office/drawing/2012/chart" uri="{CE6537A1-D6FC-4f65-9D91-7224C49458BB}">
                  <c15:layout>
                    <c:manualLayout>
                      <c:w val="0.30769449428115497"/>
                      <c:h val="0.38487596101095001"/>
                    </c:manualLayout>
                  </c15:layout>
                </c:ext>
                <c:ext xmlns:c16="http://schemas.microsoft.com/office/drawing/2014/chart" uri="{C3380CC4-5D6E-409C-BE32-E72D297353CC}">
                  <c16:uniqueId val="{00000003-F470-4A04-851C-E237C1E508E3}"/>
                </c:ext>
              </c:extLst>
            </c:dLbl>
            <c:spPr>
              <a:noFill/>
              <a:ln>
                <a:noFill/>
              </a:ln>
              <a:effectLst/>
            </c:spPr>
            <c:txPr>
              <a:bodyPr rot="0" spcFirstLastPara="1" vertOverflow="ellipsis" vert="horz" wrap="square" anchor="ctr" anchorCtr="1"/>
              <a:lstStyle/>
              <a:p>
                <a:pPr algn="l">
                  <a:defRPr sz="1400" b="1" i="0" u="none" strike="noStrike" kern="1200" baseline="0">
                    <a:solidFill>
                      <a:schemeClr val="bg1"/>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solidFill>
                  <a:prstDash val="solid"/>
                  <a:round/>
                </a:ln>
                <a:effectLst/>
              </c:spPr>
            </c:leaderLines>
            <c:extLst>
              <c:ext xmlns:c15="http://schemas.microsoft.com/office/drawing/2012/chart" uri="{CE6537A1-D6FC-4f65-9D91-7224C49458BB}"/>
            </c:extLst>
          </c:dLbls>
          <c:cat>
            <c:strRef>
              <c:f>Sheet1!$A$2:$A$3</c:f>
              <c:strCache>
                <c:ptCount val="2"/>
                <c:pt idx="0">
                  <c:v>Specific</c:v>
                </c:pt>
                <c:pt idx="1">
                  <c:v>Shared</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F470-4A04-851C-E237C1E508E3}"/>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w="9525" cap="flat" cmpd="sng" algn="ctr">
      <a:noFill/>
      <a:prstDash val="solid"/>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6.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7.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7.xml><?xml version="1.0" encoding="utf-8"?>
<cs:chartStyle xmlns:cs="http://schemas.microsoft.com/office/drawing/2012/chartStyle" xmlns:a="http://schemas.openxmlformats.org/drawingml/2006/main" id="13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3">
      <cs:styleClr val="auto"/>
    </cs:fillRef>
    <cs:effectRef idx="3">
      <a:schemeClr val="dk1"/>
    </cs:effectRef>
    <cs:fontRef idx="minor">
      <a:schemeClr val="tx1"/>
    </cs:fontRef>
  </cs:dataPoint>
  <cs:dataPoint3D>
    <cs:lnRef idx="0"/>
    <cs:fillRef idx="1">
      <cs:styleClr val="auto"/>
    </cs:fillRef>
    <cs:effectRef idx="3">
      <a:schemeClr val="dk1"/>
    </cs:effectRef>
    <cs:fontRef idx="minor">
      <a:schemeClr val="tx1"/>
    </cs:fontRef>
  </cs:dataPoint3D>
  <cs:dataPointLine>
    <cs:lnRef idx="1">
      <cs:styleClr val="auto"/>
    </cs:lnRef>
    <cs:lineWidthScale>7</cs:lineWidthScale>
    <cs:fillRef idx="0"/>
    <cs:effectRef idx="0"/>
    <cs:fontRef idx="minor">
      <a:schemeClr val="tx1"/>
    </cs:fontRef>
    <cs:spPr>
      <a:ln cap="rnd">
        <a:round/>
      </a:ln>
    </cs:spPr>
  </cs:dataPointLine>
  <cs:dataPointMarker>
    <cs:lnRef idx="1">
      <cs:styleClr val="auto"/>
    </cs:lnRef>
    <cs:fillRef idx="3">
      <cs:styleClr val="auto"/>
    </cs:fillRef>
    <cs:effectRef idx="3">
      <a:schemeClr val="dk1"/>
    </cs:effectRef>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0"/>
    <cs:fillRef idx="3" mods="ignoreCSTransforms">
      <cs:styleClr val="0">
        <a:shade val="25000"/>
      </cs:styleClr>
    </cs:fillRef>
    <cs:effectRef idx="3">
      <a:schemeClr val="dk1"/>
    </cs:effectRef>
    <cs:fontRef idx="minor">
      <a:schemeClr val="tx1"/>
    </cs:fontRef>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0"/>
    <cs:fillRef idx="3" mods="ignoreCSTransforms">
      <cs:styleClr val="0">
        <a:tint val="25000"/>
      </cs:styleClr>
    </cs:fillRef>
    <cs:effectRef idx="3">
      <a:schemeClr val="dk1"/>
    </cs:effectRef>
    <cs:fontRef idx="minor">
      <a:schemeClr val="tx1"/>
    </cs:fontRef>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5/26/2017 2:18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5/26/2017 2:18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5/26/2017 2:18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10</a:t>
            </a:fld>
            <a:endParaRPr lang="en-US"/>
          </a:p>
        </p:txBody>
      </p:sp>
    </p:spTree>
    <p:extLst>
      <p:ext uri="{BB962C8B-B14F-4D97-AF65-F5344CB8AC3E}">
        <p14:creationId xmlns:p14="http://schemas.microsoft.com/office/powerpoint/2010/main" val="1266260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1167099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91344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Many popular</a:t>
            </a:r>
            <a:r>
              <a:rPr lang="en-US" baseline="0"/>
              <a:t> and powerful </a:t>
            </a:r>
            <a:r>
              <a:rPr lang="en-US"/>
              <a:t>game engines already leveraging</a:t>
            </a:r>
            <a:r>
              <a:rPr lang="en-US" baseline="0"/>
              <a:t> </a:t>
            </a:r>
            <a:r>
              <a:rPr lang="en-US"/>
              <a:t>C# are lifted by Mono</a:t>
            </a:r>
            <a:r>
              <a:rPr lang="en-US" baseline="0"/>
              <a:t> runtime </a:t>
            </a:r>
            <a:r>
              <a:rPr lang="en-US"/>
              <a:t>move to MIT</a:t>
            </a:r>
            <a:r>
              <a:rPr lang="en-US" baseline="0"/>
              <a:t> license</a:t>
            </a:r>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E604561-F8E6-8B47-BE1A-A317A2AD507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375292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65097B6B-FF96-F443-AED4-FFB28983C4F8}" type="slidenum">
              <a:rPr lang="en-US" smtClean="0"/>
              <a:t>14</a:t>
            </a:fld>
            <a:endParaRPr lang="en-US"/>
          </a:p>
        </p:txBody>
      </p:sp>
    </p:spTree>
    <p:extLst>
      <p:ext uri="{BB962C8B-B14F-4D97-AF65-F5344CB8AC3E}">
        <p14:creationId xmlns:p14="http://schemas.microsoft.com/office/powerpoint/2010/main" val="11178993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366925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4309708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up next is bubbles</a:t>
            </a:r>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5/26/2017</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633233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747764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2464987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4225374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479311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332102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518136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561263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215233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96415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22368278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290822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461766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1435822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3380572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1840499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2838620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2015</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5/26/2017 2:18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9512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995400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19256225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5/26/2017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599748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4226503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know what we want how do we get there? Let’s talk about the state of mobile</a:t>
            </a:r>
            <a:r>
              <a:rPr lang="en-US" baseline="0" dirty="0"/>
              <a:t> development.</a:t>
            </a:r>
            <a:endParaRPr lang="en-US" dirty="0"/>
          </a:p>
        </p:txBody>
      </p:sp>
      <p:sp>
        <p:nvSpPr>
          <p:cNvPr id="4" name="Slide Number Placeholder 3"/>
          <p:cNvSpPr>
            <a:spLocks noGrp="1"/>
          </p:cNvSpPr>
          <p:nvPr>
            <p:ph type="sldNum" sz="quarter" idx="10"/>
          </p:nvPr>
        </p:nvSpPr>
        <p:spPr/>
        <p:txBody>
          <a:bodyPr/>
          <a:lstStyle/>
          <a:p>
            <a:fld id="{65097B6B-FF96-F443-AED4-FFB28983C4F8}" type="slidenum">
              <a:rPr lang="en-US" smtClean="0"/>
              <a:t>5</a:t>
            </a:fld>
            <a:endParaRPr lang="en-US"/>
          </a:p>
        </p:txBody>
      </p:sp>
    </p:spTree>
    <p:extLst>
      <p:ext uri="{BB962C8B-B14F-4D97-AF65-F5344CB8AC3E}">
        <p14:creationId xmlns:p14="http://schemas.microsoft.com/office/powerpoint/2010/main" val="405922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5/26/2017 2:18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67290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5/26/2017 2:19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696472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5/26/2017 2:18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7943636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dirty="0">
                <a:solidFill>
                  <a:prstClr val="black"/>
                </a:solidFill>
              </a:rPr>
              <a:t>Build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5/26/2017 2:18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402841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0"/>
            <a:ext cx="12434709" cy="6994524"/>
          </a:xfrm>
          <a:prstGeom prst="rect">
            <a:avLst/>
          </a:prstGeom>
        </p:spPr>
      </p:pic>
    </p:spTree>
    <p:extLst>
      <p:ext uri="{BB962C8B-B14F-4D97-AF65-F5344CB8AC3E}">
        <p14:creationId xmlns:p14="http://schemas.microsoft.com/office/powerpoint/2010/main" val="59467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1716596195"/>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3"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3" y="307622"/>
            <a:ext cx="3656013" cy="578303"/>
          </a:xfrm>
        </p:spPr>
        <p:txBody>
          <a:bodyPr lIns="182880" tIns="146304" rIns="182880" bIns="146304"/>
          <a:lstStyle>
            <a:lvl1pPr marL="0" indent="0">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 Here</a:t>
            </a:r>
          </a:p>
        </p:txBody>
      </p:sp>
    </p:spTree>
    <p:extLst>
      <p:ext uri="{BB962C8B-B14F-4D97-AF65-F5344CB8AC3E}">
        <p14:creationId xmlns:p14="http://schemas.microsoft.com/office/powerpoint/2010/main" val="374324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4"/>
            <a:ext cx="10058399" cy="1828800"/>
          </a:xfrm>
        </p:spPr>
        <p:txBody>
          <a:bodyPr/>
          <a:lstStyle>
            <a:lvl1pPr>
              <a:defRPr sz="4799" baseline="0"/>
            </a:lvl1pPr>
          </a:lstStyle>
          <a:p>
            <a:r>
              <a:rPr lang="en-US"/>
              <a:t>Click to edit Master title style</a:t>
            </a:r>
            <a:endParaRPr lang="en-US" dirty="0"/>
          </a:p>
        </p:txBody>
      </p:sp>
    </p:spTree>
    <p:extLst>
      <p:ext uri="{BB962C8B-B14F-4D97-AF65-F5344CB8AC3E}">
        <p14:creationId xmlns:p14="http://schemas.microsoft.com/office/powerpoint/2010/main" val="12077261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0"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50"/>
            <a:ext cx="5486399" cy="2536079"/>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7274384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32736" y="2172839"/>
            <a:ext cx="10571004" cy="1499289"/>
          </a:xfrm>
        </p:spPr>
        <p:txBody>
          <a:bodyPr/>
          <a:lstStyle/>
          <a:p>
            <a:r>
              <a:rPr lang="en-US"/>
              <a:t>Click to edit Master title style</a:t>
            </a:r>
          </a:p>
        </p:txBody>
      </p:sp>
      <p:sp>
        <p:nvSpPr>
          <p:cNvPr id="3" name="Subtitle 2"/>
          <p:cNvSpPr>
            <a:spLocks noGrp="1"/>
          </p:cNvSpPr>
          <p:nvPr>
            <p:ph type="subTitle" idx="1"/>
          </p:nvPr>
        </p:nvSpPr>
        <p:spPr>
          <a:xfrm>
            <a:off x="1865471" y="3963565"/>
            <a:ext cx="8705533" cy="738536"/>
          </a:xfrm>
        </p:spPr>
        <p:txBody>
          <a:bodyPr/>
          <a:lstStyle>
            <a:lvl1pPr marL="0" indent="0" algn="ctr">
              <a:buNone/>
              <a:defRPr>
                <a:solidFill>
                  <a:schemeClr val="tx1">
                    <a:tint val="75000"/>
                  </a:schemeClr>
                </a:solidFill>
              </a:defRPr>
            </a:lvl1pPr>
            <a:lvl2pPr marL="466254" indent="0" algn="ctr">
              <a:buNone/>
              <a:defRPr>
                <a:solidFill>
                  <a:schemeClr val="tx1">
                    <a:tint val="75000"/>
                  </a:schemeClr>
                </a:solidFill>
              </a:defRPr>
            </a:lvl2pPr>
            <a:lvl3pPr marL="932509" indent="0" algn="ctr">
              <a:buNone/>
              <a:defRPr>
                <a:solidFill>
                  <a:schemeClr val="tx1">
                    <a:tint val="75000"/>
                  </a:schemeClr>
                </a:solidFill>
              </a:defRPr>
            </a:lvl3pPr>
            <a:lvl4pPr marL="1398763" indent="0" algn="ctr">
              <a:buNone/>
              <a:defRPr>
                <a:solidFill>
                  <a:schemeClr val="tx1">
                    <a:tint val="75000"/>
                  </a:schemeClr>
                </a:solidFill>
              </a:defRPr>
            </a:lvl4pPr>
            <a:lvl5pPr marL="1865018" indent="0" algn="ctr">
              <a:buNone/>
              <a:defRPr>
                <a:solidFill>
                  <a:schemeClr val="tx1">
                    <a:tint val="75000"/>
                  </a:schemeClr>
                </a:solidFill>
              </a:defRPr>
            </a:lvl5pPr>
            <a:lvl6pPr marL="2331272" indent="0" algn="ctr">
              <a:buNone/>
              <a:defRPr>
                <a:solidFill>
                  <a:schemeClr val="tx1">
                    <a:tint val="75000"/>
                  </a:schemeClr>
                </a:solidFill>
              </a:defRPr>
            </a:lvl6pPr>
            <a:lvl7pPr marL="2797527" indent="0" algn="ctr">
              <a:buNone/>
              <a:defRPr>
                <a:solidFill>
                  <a:schemeClr val="tx1">
                    <a:tint val="75000"/>
                  </a:schemeClr>
                </a:solidFill>
              </a:defRPr>
            </a:lvl7pPr>
            <a:lvl8pPr marL="3263781" indent="0" algn="ctr">
              <a:buNone/>
              <a:defRPr>
                <a:solidFill>
                  <a:schemeClr val="tx1">
                    <a:tint val="75000"/>
                  </a:schemeClr>
                </a:solidFill>
              </a:defRPr>
            </a:lvl8pPr>
            <a:lvl9pPr marL="373003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11B09B6-D737-DE4C-AF3B-396E3AA2FDCD}" type="datetimeFigureOut">
              <a:rPr lang="en-US" smtClean="0"/>
              <a:t>5/26/2017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32C8834-0BF0-6C49-9899-CB73177FF3FF}" type="slidenum">
              <a:rPr lang="en-US" smtClean="0"/>
              <a:t>‹#›</a:t>
            </a:fld>
            <a:endParaRPr lang="en-US"/>
          </a:p>
        </p:txBody>
      </p:sp>
    </p:spTree>
    <p:extLst>
      <p:ext uri="{BB962C8B-B14F-4D97-AF65-F5344CB8AC3E}">
        <p14:creationId xmlns:p14="http://schemas.microsoft.com/office/powerpoint/2010/main" val="1157315953"/>
      </p:ext>
    </p:extLst>
  </p:cSld>
  <p:clrMapOvr>
    <a:masterClrMapping/>
  </p:clrMapOvr>
  <p:extLst mod="1">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2"/>
            <a:ext cx="11887200" cy="1185314"/>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177377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2"/>
            <a:ext cx="7722548" cy="2012383"/>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96" indent="0">
              <a:buNone/>
              <a:defRPr>
                <a:solidFill>
                  <a:srgbClr val="616161"/>
                </a:solidFill>
              </a:defRPr>
            </a:lvl3pPr>
            <a:lvl4pPr marL="456991" indent="0">
              <a:buNone/>
              <a:defRPr>
                <a:solidFill>
                  <a:srgbClr val="616161"/>
                </a:solidFill>
              </a:defRPr>
            </a:lvl4pPr>
            <a:lvl5pPr marL="685486" indent="0">
              <a:buNone/>
              <a:defRPr>
                <a:solidFill>
                  <a:srgbClr val="61616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9"/>
          <p:cNvSpPr>
            <a:spLocks noGrp="1"/>
          </p:cNvSpPr>
          <p:nvPr>
            <p:ph type="title"/>
          </p:nvPr>
        </p:nvSpPr>
        <p:spPr>
          <a:xfrm>
            <a:off x="366218" y="295280"/>
            <a:ext cx="11697695" cy="917576"/>
          </a:xfrm>
          <a:prstGeom prst="rect">
            <a:avLst/>
          </a:prstGeom>
        </p:spPr>
        <p:txBody>
          <a:bodyPr/>
          <a:lstStyle/>
          <a:p>
            <a:r>
              <a:rPr lang="en-US" dirty="0"/>
              <a:t>Click to edit Master title style</a:t>
            </a:r>
          </a:p>
        </p:txBody>
      </p:sp>
    </p:spTree>
    <p:extLst>
      <p:ext uri="{BB962C8B-B14F-4D97-AF65-F5344CB8AC3E}">
        <p14:creationId xmlns:p14="http://schemas.microsoft.com/office/powerpoint/2010/main" val="9086084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7671548"/>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pic>
        <p:nvPicPr>
          <p:cNvPr id="7" name="Picture 6"/>
          <p:cNvPicPr>
            <a:picLocks noChangeAspect="1"/>
          </p:cNvPicPr>
          <p:nvPr userDrawn="1"/>
        </p:nvPicPr>
        <p:blipFill rotWithShape="1">
          <a:blip r:embed="rId3" cstate="screen">
            <a:extLst>
              <a:ext uri="{28A0092B-C50C-407E-A947-70E740481C1C}">
                <a14:useLocalDpi xmlns:a14="http://schemas.microsoft.com/office/drawing/2010/main"/>
              </a:ext>
            </a:extLst>
          </a:blip>
          <a:srcRect l="-33002"/>
          <a:stretch/>
        </p:blipFill>
        <p:spPr>
          <a:xfrm>
            <a:off x="7752216" y="5084764"/>
            <a:ext cx="4684259" cy="1909762"/>
          </a:xfrm>
          <a:prstGeom prst="rect">
            <a:avLst/>
          </a:prstGeom>
        </p:spPr>
      </p:pic>
      <p:sp>
        <p:nvSpPr>
          <p:cNvPr id="8" name="Text Placeholder 3"/>
          <p:cNvSpPr>
            <a:spLocks noGrp="1"/>
          </p:cNvSpPr>
          <p:nvPr>
            <p:ph type="body" sz="quarter" idx="15" hasCustomPrompt="1"/>
          </p:nvPr>
        </p:nvSpPr>
        <p:spPr>
          <a:xfrm>
            <a:off x="9418638" y="296863"/>
            <a:ext cx="2743200" cy="461665"/>
          </a:xfrm>
        </p:spPr>
        <p:txBody>
          <a:bodyPr/>
          <a:lstStyle>
            <a:lvl1pPr marL="0" marR="0" indent="0" algn="r" defTabSz="932742" rtl="0" eaLnBrk="1" fontAlgn="auto" latinLnBrk="0" hangingPunct="1">
              <a:lnSpc>
                <a:spcPct val="90000"/>
              </a:lnSpc>
              <a:spcBef>
                <a:spcPct val="20000"/>
              </a:spcBef>
              <a:spcAft>
                <a:spcPts val="0"/>
              </a:spcAft>
              <a:buClrTx/>
              <a:buSzPct val="90000"/>
              <a:buFont typeface="Arial" pitchFamily="34" charset="0"/>
              <a:buNone/>
              <a:tabLst/>
              <a:defRPr lang="en-US" sz="2000" kern="1200" spc="0" baseline="0" dirty="0">
                <a:gradFill>
                  <a:gsLst>
                    <a:gs pos="1250">
                      <a:schemeClr val="tx1"/>
                    </a:gs>
                    <a:gs pos="100000">
                      <a:schemeClr val="tx1"/>
                    </a:gs>
                  </a:gsLst>
                  <a:lin ang="5400000" scaled="0"/>
                </a:gradFill>
                <a:latin typeface="+mn-lt"/>
                <a:ea typeface="+mn-ea"/>
                <a:cs typeface="+mn-cs"/>
              </a:defRPr>
            </a:lvl1pPr>
          </a:lstStyle>
          <a:p>
            <a:pPr lvl="0"/>
            <a:r>
              <a:rPr lang="en-US" dirty="0"/>
              <a:t>Session Code</a:t>
            </a:r>
          </a:p>
        </p:txBody>
      </p:sp>
      <p:sp>
        <p:nvSpPr>
          <p:cNvPr id="4" name="Rectangle 3"/>
          <p:cNvSpPr/>
          <p:nvPr userDrawn="1"/>
        </p:nvSpPr>
        <p:spPr>
          <a:xfrm>
            <a:off x="282738" y="6041341"/>
            <a:ext cx="1634102" cy="664797"/>
          </a:xfrm>
          <a:prstGeom prst="rect">
            <a:avLst/>
          </a:prstGeom>
        </p:spPr>
        <p:txBody>
          <a:bodyPr wrap="none" lIns="182880" tIns="146304" rIns="182880" bIns="146304">
            <a:spAutoFit/>
          </a:bodyPr>
          <a:lstStyle/>
          <a:p>
            <a:r>
              <a:rPr lang="en-US" sz="2400" dirty="0">
                <a:gradFill>
                  <a:gsLst>
                    <a:gs pos="2597">
                      <a:schemeClr val="tx1"/>
                    </a:gs>
                    <a:gs pos="18182">
                      <a:schemeClr val="tx1"/>
                    </a:gs>
                  </a:gsLst>
                  <a:lin ang="5400000" scaled="1"/>
                </a:gradFill>
              </a:rPr>
              <a:t>#</a:t>
            </a:r>
            <a:r>
              <a:rPr lang="en-US" sz="2400" dirty="0" err="1">
                <a:gradFill>
                  <a:gsLst>
                    <a:gs pos="2597">
                      <a:schemeClr val="tx1"/>
                    </a:gs>
                    <a:gs pos="18182">
                      <a:schemeClr val="tx1"/>
                    </a:gs>
                  </a:gsLst>
                  <a:lin ang="5400000" scaled="1"/>
                </a:gradFill>
              </a:rPr>
              <a:t>MSBuild</a:t>
            </a:r>
            <a:endParaRPr lang="en-US" sz="2400" dirty="0">
              <a:gradFill>
                <a:gsLst>
                  <a:gs pos="2597">
                    <a:schemeClr val="tx1"/>
                  </a:gs>
                  <a:gs pos="18182">
                    <a:schemeClr val="tx1"/>
                  </a:gs>
                </a:gsLst>
                <a:lin ang="5400000" scaled="1"/>
              </a:gradFill>
            </a:endParaRPr>
          </a:p>
        </p:txBody>
      </p:sp>
    </p:spTree>
    <p:extLst>
      <p:ext uri="{BB962C8B-B14F-4D97-AF65-F5344CB8AC3E}">
        <p14:creationId xmlns:p14="http://schemas.microsoft.com/office/powerpoint/2010/main" val="18491289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5778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374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13771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172774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425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132577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20715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967094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948876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4143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53602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7137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42256204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8183852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86611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44924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Diagram Slide">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621824" y="1645167"/>
            <a:ext cx="11192828" cy="1483355"/>
          </a:xfrm>
        </p:spPr>
        <p:txBody>
          <a:bodyPr/>
          <a:lstStyle/>
          <a:p>
            <a:pPr lvl="0"/>
            <a:r>
              <a:rPr lang="en-US"/>
              <a:t>Click to edit Master text styles</a:t>
            </a:r>
          </a:p>
          <a:p>
            <a:pPr lvl="1"/>
            <a:r>
              <a:rPr lang="en-US"/>
              <a:t>Second level</a:t>
            </a:r>
          </a:p>
          <a:p>
            <a:pPr lvl="2"/>
            <a:r>
              <a:rPr lang="en-US"/>
              <a:t>Third level</a:t>
            </a:r>
          </a:p>
        </p:txBody>
      </p:sp>
      <p:sp>
        <p:nvSpPr>
          <p:cNvPr id="8" name="Title 1"/>
          <p:cNvSpPr>
            <a:spLocks noGrp="1"/>
          </p:cNvSpPr>
          <p:nvPr>
            <p:ph type="title"/>
          </p:nvPr>
        </p:nvSpPr>
        <p:spPr>
          <a:xfrm>
            <a:off x="621824" y="345406"/>
            <a:ext cx="11192828" cy="1165754"/>
          </a:xfrm>
        </p:spPr>
        <p:txBody>
          <a:bodyPr/>
          <a:lstStyle>
            <a:lvl1pPr>
              <a:defRPr b="0"/>
            </a:lvl1pPr>
          </a:lstStyle>
          <a:p>
            <a:r>
              <a:rPr lang="en-US"/>
              <a:t>Click to edit Master title style</a:t>
            </a:r>
          </a:p>
        </p:txBody>
      </p:sp>
    </p:spTree>
    <p:extLst>
      <p:ext uri="{BB962C8B-B14F-4D97-AF65-F5344CB8AC3E}">
        <p14:creationId xmlns:p14="http://schemas.microsoft.com/office/powerpoint/2010/main" val="402789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24150795"/>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9527" y="3874184"/>
            <a:ext cx="9550810" cy="673711"/>
          </a:xfrm>
          <a:prstGeom prst="rect">
            <a:avLst/>
          </a:prstGeom>
          <a:noFill/>
        </p:spPr>
        <p:txBody>
          <a:bodyPr wrap="square" lIns="146304" tIns="109728" rIns="146304" bIns="109728">
            <a:spAutoFit/>
          </a:bodyPr>
          <a:lstStyle>
            <a:lvl1pPr marL="0" indent="0">
              <a:spcBef>
                <a:spcPts val="0"/>
              </a:spcBef>
              <a:buNone/>
              <a:defRPr sz="3264"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9528" y="1997319"/>
            <a:ext cx="9550811" cy="1876864"/>
          </a:xfrm>
          <a:prstGeom prst="rect">
            <a:avLst/>
          </a:prstGeom>
        </p:spPr>
        <p:txBody>
          <a:bodyPr lIns="146304" tIns="9144" rIns="146304" bIns="9144" anchor="b" anchorCtr="0"/>
          <a:lstStyle>
            <a:lvl1pPr marL="0" indent="0">
              <a:spcBef>
                <a:spcPts val="0"/>
              </a:spcBef>
              <a:buNone/>
              <a:defRPr sz="6119">
                <a:solidFill>
                  <a:schemeClr val="bg1"/>
                </a:solidFill>
                <a:latin typeface="+mj-lt"/>
              </a:defRPr>
            </a:lvl1pPr>
          </a:lstStyle>
          <a:p>
            <a:r>
              <a:rPr lang="en-US" sz="6119">
                <a:solidFill>
                  <a:schemeClr val="bg1"/>
                </a:solidFill>
              </a:rPr>
              <a:t>Section title</a:t>
            </a:r>
          </a:p>
        </p:txBody>
      </p:sp>
      <p:pic>
        <p:nvPicPr>
          <p:cNvPr id="15" name="Picture 14"/>
          <p:cNvPicPr>
            <a:picLocks noChangeAspect="1"/>
          </p:cNvPicPr>
          <p:nvPr userDrawn="1"/>
        </p:nvPicPr>
        <p:blipFill rotWithShape="1">
          <a:blip r:embed="rId2" cstate="email">
            <a:alphaModFix amt="10000"/>
            <a:extLst>
              <a:ext uri="{28A0092B-C50C-407E-A947-70E740481C1C}">
                <a14:useLocalDpi xmlns:a14="http://schemas.microsoft.com/office/drawing/2010/main"/>
              </a:ext>
            </a:extLst>
          </a:blip>
          <a:srcRect t="43378" r="43213" b="10783"/>
          <a:stretch/>
        </p:blipFill>
        <p:spPr>
          <a:xfrm>
            <a:off x="3078351" y="498"/>
            <a:ext cx="9358124" cy="6994029"/>
          </a:xfrm>
          <a:prstGeom prst="rect">
            <a:avLst/>
          </a:prstGeom>
        </p:spPr>
      </p:pic>
      <p:pic>
        <p:nvPicPr>
          <p:cNvPr id="8" name="Picture 7"/>
          <p:cNvPicPr>
            <a:picLocks noChangeAspect="1"/>
          </p:cNvPicPr>
          <p:nvPr userDrawn="1"/>
        </p:nvPicPr>
        <p:blipFill>
          <a:blip r:embed="rId3"/>
          <a:stretch>
            <a:fillRect/>
          </a:stretch>
        </p:blipFill>
        <p:spPr>
          <a:xfrm>
            <a:off x="8836078" y="335958"/>
            <a:ext cx="3245572" cy="520050"/>
          </a:xfrm>
          <a:prstGeom prst="rect">
            <a:avLst/>
          </a:prstGeom>
        </p:spPr>
      </p:pic>
    </p:spTree>
    <p:extLst>
      <p:ext uri="{BB962C8B-B14F-4D97-AF65-F5344CB8AC3E}">
        <p14:creationId xmlns:p14="http://schemas.microsoft.com/office/powerpoint/2010/main" val="270565854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21695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25879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8758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60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18" Type="http://schemas.openxmlformats.org/officeDocument/2006/relationships/slideLayout" Target="../slideLayouts/slideLayout49.xml"/><Relationship Id="rId26" Type="http://schemas.openxmlformats.org/officeDocument/2006/relationships/image" Target="../media/image4.emf"/><Relationship Id="rId3" Type="http://schemas.openxmlformats.org/officeDocument/2006/relationships/slideLayout" Target="../slideLayouts/slideLayout34.xml"/><Relationship Id="rId21" Type="http://schemas.openxmlformats.org/officeDocument/2006/relationships/slideLayout" Target="../slideLayouts/slideLayout52.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slideLayout" Target="../slideLayouts/slideLayout48.xml"/><Relationship Id="rId25" Type="http://schemas.openxmlformats.org/officeDocument/2006/relationships/theme" Target="../theme/theme2.xml"/><Relationship Id="rId2" Type="http://schemas.openxmlformats.org/officeDocument/2006/relationships/slideLayout" Target="../slideLayouts/slideLayout33.xml"/><Relationship Id="rId16" Type="http://schemas.openxmlformats.org/officeDocument/2006/relationships/slideLayout" Target="../slideLayouts/slideLayout47.xml"/><Relationship Id="rId20" Type="http://schemas.openxmlformats.org/officeDocument/2006/relationships/slideLayout" Target="../slideLayouts/slideLayout51.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24" Type="http://schemas.openxmlformats.org/officeDocument/2006/relationships/slideLayout" Target="../slideLayouts/slideLayout55.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23" Type="http://schemas.openxmlformats.org/officeDocument/2006/relationships/slideLayout" Target="../slideLayouts/slideLayout54.xml"/><Relationship Id="rId10" Type="http://schemas.openxmlformats.org/officeDocument/2006/relationships/slideLayout" Target="../slideLayouts/slideLayout41.xml"/><Relationship Id="rId19" Type="http://schemas.openxmlformats.org/officeDocument/2006/relationships/slideLayout" Target="../slideLayouts/slideLayout50.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 Id="rId22" Type="http://schemas.openxmlformats.org/officeDocument/2006/relationships/slideLayout" Target="../slideLayouts/slideLayout5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3"/>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093" r:id="rId17"/>
    <p:sldLayoutId id="2147484127" r:id="rId18"/>
    <p:sldLayoutId id="2147484128" r:id="rId19"/>
    <p:sldLayoutId id="2147484129" r:id="rId20"/>
    <p:sldLayoutId id="2147484094" r:id="rId21"/>
    <p:sldLayoutId id="2147484195" r:id="rId22"/>
    <p:sldLayoutId id="2147484096" r:id="rId23"/>
    <p:sldLayoutId id="2147484196" r:id="rId24"/>
    <p:sldLayoutId id="2147484197" r:id="rId25"/>
    <p:sldLayoutId id="2147484198" r:id="rId26"/>
    <p:sldLayoutId id="2147484199" r:id="rId27"/>
    <p:sldLayoutId id="2147484200" r:id="rId28"/>
    <p:sldLayoutId id="2147484201" r:id="rId29"/>
    <p:sldLayoutId id="2147484202" r:id="rId30"/>
    <p:sldLayoutId id="2147484204" r:id="rId3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6" cstate="screen">
            <a:extLst>
              <a:ext uri="{28A0092B-C50C-407E-A947-70E740481C1C}">
                <a14:useLocalDpi xmlns:a14="http://schemas.microsoft.com/office/drawing/2010/main"/>
              </a:ext>
            </a:extLst>
          </a:blip>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309889632"/>
      </p:ext>
    </p:extLst>
  </p:cSld>
  <p:clrMap bg1="lt1" tx1="dk1" bg2="lt2" tx2="dk2" accent1="accent1" accent2="accent2" accent3="accent3" accent4="accent4" accent5="accent5" accent6="accent6" hlink="hlink" folHlink="folHlink"/>
  <p:sldLayoutIdLst>
    <p:sldLayoutId id="2147484206" r:id="rId1"/>
    <p:sldLayoutId id="2147484207" r:id="rId2"/>
    <p:sldLayoutId id="2147484208" r:id="rId3"/>
    <p:sldLayoutId id="2147484209" r:id="rId4"/>
    <p:sldLayoutId id="2147484210" r:id="rId5"/>
    <p:sldLayoutId id="2147484211" r:id="rId6"/>
    <p:sldLayoutId id="2147484212" r:id="rId7"/>
    <p:sldLayoutId id="2147484213" r:id="rId8"/>
    <p:sldLayoutId id="2147484214" r:id="rId9"/>
    <p:sldLayoutId id="2147484215" r:id="rId10"/>
    <p:sldLayoutId id="2147484216" r:id="rId11"/>
    <p:sldLayoutId id="2147484217" r:id="rId12"/>
    <p:sldLayoutId id="2147484218" r:id="rId13"/>
    <p:sldLayoutId id="2147484219" r:id="rId14"/>
    <p:sldLayoutId id="2147484220" r:id="rId15"/>
    <p:sldLayoutId id="2147484221" r:id="rId16"/>
    <p:sldLayoutId id="2147484222" r:id="rId17"/>
    <p:sldLayoutId id="2147484223" r:id="rId18"/>
    <p:sldLayoutId id="2147484224" r:id="rId19"/>
    <p:sldLayoutId id="2147484225" r:id="rId20"/>
    <p:sldLayoutId id="2147484226" r:id="rId21"/>
    <p:sldLayoutId id="2147484227" r:id="rId22"/>
    <p:sldLayoutId id="2147484228" r:id="rId23"/>
    <p:sldLayoutId id="2147484229" r:id="rId24"/>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tiff"/><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7.xml"/><Relationship Id="rId6" Type="http://schemas.openxmlformats.org/officeDocument/2006/relationships/image" Target="../media/image18.tiff"/><Relationship Id="rId5" Type="http://schemas.openxmlformats.org/officeDocument/2006/relationships/image" Target="../media/image17.png"/><Relationship Id="rId10" Type="http://schemas.openxmlformats.org/officeDocument/2006/relationships/image" Target="../media/image14.emf"/><Relationship Id="rId4" Type="http://schemas.openxmlformats.org/officeDocument/2006/relationships/image" Target="../media/image16.png"/><Relationship Id="rId9" Type="http://schemas.openxmlformats.org/officeDocument/2006/relationships/image" Target="../media/image13.emf"/></Relationships>
</file>

<file path=ppt/slides/_rels/slide12.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image" Target="../media/image20.png"/><Relationship Id="rId7"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7.xml"/><Relationship Id="rId6" Type="http://schemas.openxmlformats.org/officeDocument/2006/relationships/image" Target="../media/image12.png"/><Relationship Id="rId5" Type="http://schemas.openxmlformats.org/officeDocument/2006/relationships/image" Target="../media/image22.tiff"/><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13.xml"/><Relationship Id="rId1" Type="http://schemas.openxmlformats.org/officeDocument/2006/relationships/slideLayout" Target="../slideLayouts/slideLayout28.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8" Type="http://schemas.openxmlformats.org/officeDocument/2006/relationships/chart" Target="../charts/chart6.xml"/><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10" Type="http://schemas.openxmlformats.org/officeDocument/2006/relationships/chart" Target="../charts/chart8.xml"/><Relationship Id="rId4" Type="http://schemas.openxmlformats.org/officeDocument/2006/relationships/chart" Target="../charts/chart2.xml"/><Relationship Id="rId9" Type="http://schemas.openxmlformats.org/officeDocument/2006/relationships/chart" Target="../charts/char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9.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51.xml"/><Relationship Id="rId5" Type="http://schemas.openxmlformats.org/officeDocument/2006/relationships/image" Target="../media/image39.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7.xml"/><Relationship Id="rId5" Type="http://schemas.openxmlformats.org/officeDocument/2006/relationships/image" Target="../media/image14.emf"/><Relationship Id="rId4" Type="http://schemas.openxmlformats.org/officeDocument/2006/relationships/image" Target="../media/image13.emf"/></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14.emf"/><Relationship Id="rId4" Type="http://schemas.openxmlformats.org/officeDocument/2006/relationships/image" Target="../media/image13.emf"/></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7.xml"/><Relationship Id="rId5" Type="http://schemas.openxmlformats.org/officeDocument/2006/relationships/image" Target="../media/image14.emf"/><Relationship Id="rId4" Type="http://schemas.openxmlformats.org/officeDocument/2006/relationships/image" Target="../media/image13.emf"/></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33.xml"/><Relationship Id="rId16" Type="http://schemas.openxmlformats.org/officeDocument/2006/relationships/image" Target="../media/image65.emf"/><Relationship Id="rId1" Type="http://schemas.openxmlformats.org/officeDocument/2006/relationships/slideLayout" Target="../slideLayouts/slideLayout31.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5" Type="http://schemas.openxmlformats.org/officeDocument/2006/relationships/image" Target="../media/image6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emf"/></Relationships>
</file>

<file path=ppt/slides/_rels/slide34.xml.rels><?xml version="1.0" encoding="UTF-8" standalone="yes"?>
<Relationships xmlns="http://schemas.openxmlformats.org/package/2006/relationships"><Relationship Id="rId8" Type="http://schemas.openxmlformats.org/officeDocument/2006/relationships/image" Target="../media/image57.emf"/><Relationship Id="rId13" Type="http://schemas.openxmlformats.org/officeDocument/2006/relationships/image" Target="../media/image62.emf"/><Relationship Id="rId3" Type="http://schemas.openxmlformats.org/officeDocument/2006/relationships/image" Target="../media/image52.emf"/><Relationship Id="rId7" Type="http://schemas.openxmlformats.org/officeDocument/2006/relationships/image" Target="../media/image56.emf"/><Relationship Id="rId12" Type="http://schemas.openxmlformats.org/officeDocument/2006/relationships/image" Target="../media/image61.emf"/><Relationship Id="rId2" Type="http://schemas.openxmlformats.org/officeDocument/2006/relationships/notesSlide" Target="../notesSlides/notesSlide34.xml"/><Relationship Id="rId16" Type="http://schemas.openxmlformats.org/officeDocument/2006/relationships/image" Target="../media/image65.emf"/><Relationship Id="rId1" Type="http://schemas.openxmlformats.org/officeDocument/2006/relationships/slideLayout" Target="../slideLayouts/slideLayout28.xml"/><Relationship Id="rId6" Type="http://schemas.openxmlformats.org/officeDocument/2006/relationships/image" Target="../media/image55.emf"/><Relationship Id="rId11" Type="http://schemas.openxmlformats.org/officeDocument/2006/relationships/image" Target="../media/image60.emf"/><Relationship Id="rId5" Type="http://schemas.openxmlformats.org/officeDocument/2006/relationships/image" Target="../media/image54.emf"/><Relationship Id="rId15" Type="http://schemas.openxmlformats.org/officeDocument/2006/relationships/image" Target="../media/image64.emf"/><Relationship Id="rId10" Type="http://schemas.openxmlformats.org/officeDocument/2006/relationships/image" Target="../media/image59.emf"/><Relationship Id="rId4" Type="http://schemas.openxmlformats.org/officeDocument/2006/relationships/image" Target="../media/image53.emf"/><Relationship Id="rId9" Type="http://schemas.openxmlformats.org/officeDocument/2006/relationships/image" Target="../media/image58.emf"/><Relationship Id="rId14" Type="http://schemas.openxmlformats.org/officeDocument/2006/relationships/image" Target="../media/image63.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emf"/><Relationship Id="rId4" Type="http://schemas.openxmlformats.org/officeDocument/2006/relationships/image" Target="../media/image13.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4" dirty="0">
                <a:solidFill>
                  <a:srgbClr val="303030"/>
                </a:solidFill>
              </a:rPr>
              <a:t>Building User Interfaces</a:t>
            </a:r>
            <a:endParaRPr lang="en-US" sz="4799" dirty="0">
              <a:solidFill>
                <a:srgbClr val="303030"/>
              </a:solidFill>
            </a:endParaRPr>
          </a:p>
        </p:txBody>
      </p:sp>
    </p:spTree>
    <p:extLst>
      <p:ext uri="{BB962C8B-B14F-4D97-AF65-F5344CB8AC3E}">
        <p14:creationId xmlns:p14="http://schemas.microsoft.com/office/powerpoint/2010/main" val="40652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6876135" y="392077"/>
            <a:ext cx="7693105" cy="4017109"/>
          </a:xfrm>
          <a:prstGeom prst="rect">
            <a:avLst/>
          </a:prstGeom>
        </p:spPr>
      </p:pic>
      <p:pic>
        <p:nvPicPr>
          <p:cNvPr id="8" name="Picture 7"/>
          <p:cNvPicPr>
            <a:picLocks noChangeAspect="1"/>
          </p:cNvPicPr>
          <p:nvPr/>
        </p:nvPicPr>
        <p:blipFill>
          <a:blip r:embed="rId4"/>
          <a:stretch>
            <a:fillRect/>
          </a:stretch>
        </p:blipFill>
        <p:spPr>
          <a:xfrm>
            <a:off x="4912480" y="1213174"/>
            <a:ext cx="4151689" cy="4218116"/>
          </a:xfrm>
          <a:prstGeom prst="rect">
            <a:avLst/>
          </a:prstGeom>
        </p:spPr>
      </p:pic>
      <p:pic>
        <p:nvPicPr>
          <p:cNvPr id="17" name="Picture 16"/>
          <p:cNvPicPr>
            <a:picLocks noChangeAspect="1"/>
          </p:cNvPicPr>
          <p:nvPr/>
        </p:nvPicPr>
        <p:blipFill>
          <a:blip r:embed="rId5"/>
          <a:stretch>
            <a:fillRect/>
          </a:stretch>
        </p:blipFill>
        <p:spPr>
          <a:xfrm>
            <a:off x="6477114" y="1555599"/>
            <a:ext cx="3944331" cy="3923535"/>
          </a:xfrm>
          <a:prstGeom prst="rect">
            <a:avLst/>
          </a:prstGeom>
        </p:spPr>
      </p:pic>
      <p:sp>
        <p:nvSpPr>
          <p:cNvPr id="2" name="Title 1"/>
          <p:cNvSpPr>
            <a:spLocks noGrp="1"/>
          </p:cNvSpPr>
          <p:nvPr>
            <p:ph type="title"/>
          </p:nvPr>
        </p:nvSpPr>
        <p:spPr/>
        <p:txBody>
          <a:bodyPr/>
          <a:lstStyle/>
          <a:p>
            <a:r>
              <a:rPr lang="en-US" sz="4794" dirty="0"/>
              <a:t>Traditional UI approach</a:t>
            </a:r>
          </a:p>
        </p:txBody>
      </p:sp>
      <p:sp>
        <p:nvSpPr>
          <p:cNvPr id="3" name="Text Placeholder 2"/>
          <p:cNvSpPr>
            <a:spLocks noGrp="1"/>
          </p:cNvSpPr>
          <p:nvPr>
            <p:ph type="body" sz="quarter" idx="10"/>
          </p:nvPr>
        </p:nvSpPr>
        <p:spPr>
          <a:xfrm>
            <a:off x="1022182" y="5270249"/>
            <a:ext cx="4591477" cy="1161443"/>
          </a:xfrm>
        </p:spPr>
        <p:txBody>
          <a:bodyPr/>
          <a:lstStyle/>
          <a:p>
            <a:pPr algn="ctr">
              <a:lnSpc>
                <a:spcPct val="100000"/>
              </a:lnSpc>
            </a:pPr>
            <a:r>
              <a:rPr lang="en-US" sz="2600">
                <a:solidFill>
                  <a:schemeClr val="tx1"/>
                </a:solidFill>
                <a:latin typeface="+mn-lt"/>
              </a:rPr>
              <a:t>3 Native User Interfaces</a:t>
            </a:r>
          </a:p>
          <a:p>
            <a:pPr algn="ctr">
              <a:lnSpc>
                <a:spcPct val="100000"/>
              </a:lnSpc>
            </a:pPr>
            <a:r>
              <a:rPr lang="en-US" sz="2600">
                <a:solidFill>
                  <a:schemeClr val="tx1"/>
                </a:solidFill>
                <a:latin typeface="+mn-lt"/>
              </a:rPr>
              <a:t>Shared App Logic</a:t>
            </a:r>
          </a:p>
        </p:txBody>
      </p:sp>
      <p:grpSp>
        <p:nvGrpSpPr>
          <p:cNvPr id="25" name="Group 24"/>
          <p:cNvGrpSpPr/>
          <p:nvPr/>
        </p:nvGrpSpPr>
        <p:grpSpPr>
          <a:xfrm>
            <a:off x="1022182" y="2531103"/>
            <a:ext cx="4591477" cy="2586308"/>
            <a:chOff x="2819400" y="2021408"/>
            <a:chExt cx="5994400" cy="3325292"/>
          </a:xfrm>
        </p:grpSpPr>
        <p:sp>
          <p:nvSpPr>
            <p:cNvPr id="26" name="Rectangle 25"/>
            <p:cNvSpPr/>
            <p:nvPr/>
          </p:nvSpPr>
          <p:spPr bwMode="auto">
            <a:xfrm>
              <a:off x="2819400" y="2108200"/>
              <a:ext cx="1981200" cy="4572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7" name="Rectangle 26"/>
            <p:cNvSpPr/>
            <p:nvPr/>
          </p:nvSpPr>
          <p:spPr bwMode="auto">
            <a:xfrm>
              <a:off x="2819400" y="2588312"/>
              <a:ext cx="5994400" cy="2758388"/>
            </a:xfrm>
            <a:prstGeom prst="rect">
              <a:avLst/>
            </a:prstGeom>
            <a:solidFill>
              <a:schemeClr val="tx2">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28" name="TextBox 27"/>
            <p:cNvSpPr txBox="1"/>
            <p:nvPr/>
          </p:nvSpPr>
          <p:spPr>
            <a:xfrm>
              <a:off x="2832102" y="2021411"/>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iOS C#</a:t>
              </a:r>
            </a:p>
          </p:txBody>
        </p:sp>
        <p:sp>
          <p:nvSpPr>
            <p:cNvPr id="29" name="Rectangle 28"/>
            <p:cNvSpPr/>
            <p:nvPr/>
          </p:nvSpPr>
          <p:spPr bwMode="auto">
            <a:xfrm>
              <a:off x="4826000" y="2108200"/>
              <a:ext cx="1981200" cy="4572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6832600" y="2108200"/>
              <a:ext cx="1981200" cy="4572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31" name="TextBox 30"/>
            <p:cNvSpPr txBox="1"/>
            <p:nvPr/>
          </p:nvSpPr>
          <p:spPr>
            <a:xfrm>
              <a:off x="6845301" y="2021410"/>
              <a:ext cx="1968499"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Windows C#</a:t>
              </a:r>
            </a:p>
          </p:txBody>
        </p:sp>
        <p:sp>
          <p:nvSpPr>
            <p:cNvPr id="32" name="TextBox 31"/>
            <p:cNvSpPr txBox="1"/>
            <p:nvPr/>
          </p:nvSpPr>
          <p:spPr>
            <a:xfrm>
              <a:off x="4626797" y="2021408"/>
              <a:ext cx="2353425" cy="621815"/>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1224" kern="0">
                  <a:solidFill>
                    <a:srgbClr val="FFFFFF"/>
                  </a:solidFill>
                </a:rPr>
                <a:t>Android C#</a:t>
              </a:r>
            </a:p>
          </p:txBody>
        </p:sp>
      </p:grpSp>
      <p:grpSp>
        <p:nvGrpSpPr>
          <p:cNvPr id="7" name="Group 6"/>
          <p:cNvGrpSpPr/>
          <p:nvPr/>
        </p:nvGrpSpPr>
        <p:grpSpPr>
          <a:xfrm>
            <a:off x="1373665" y="1839377"/>
            <a:ext cx="3795684" cy="627870"/>
            <a:chOff x="1371601" y="1838670"/>
            <a:chExt cx="3797300" cy="628137"/>
          </a:xfrm>
        </p:grpSpPr>
        <p:sp>
          <p:nvSpPr>
            <p:cNvPr id="47" name="Oval 46"/>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7" name="TextBox 66"/>
          <p:cNvSpPr txBox="1"/>
          <p:nvPr/>
        </p:nvSpPr>
        <p:spPr>
          <a:xfrm>
            <a:off x="1031910" y="3588087"/>
            <a:ext cx="4581748" cy="703300"/>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pic>
        <p:nvPicPr>
          <p:cNvPr id="16" name="Picture 15"/>
          <p:cNvPicPr>
            <a:picLocks noChangeAspect="1"/>
          </p:cNvPicPr>
          <p:nvPr/>
        </p:nvPicPr>
        <p:blipFill>
          <a:blip r:embed="rId6"/>
          <a:stretch>
            <a:fillRect/>
          </a:stretch>
        </p:blipFill>
        <p:spPr>
          <a:xfrm>
            <a:off x="9872913" y="3281066"/>
            <a:ext cx="4522536" cy="3713239"/>
          </a:xfrm>
          <a:prstGeom prst="rect">
            <a:avLst/>
          </a:prstGeom>
        </p:spPr>
      </p:pic>
      <p:pic>
        <p:nvPicPr>
          <p:cNvPr id="65" name="Picture 64"/>
          <p:cNvPicPr>
            <a:picLocks noChangeAspect="1"/>
          </p:cNvPicPr>
          <p:nvPr/>
        </p:nvPicPr>
        <p:blipFill rotWithShape="1">
          <a:blip r:embed="rId6"/>
          <a:srcRect l="61656"/>
          <a:stretch/>
        </p:blipFill>
        <p:spPr>
          <a:xfrm>
            <a:off x="9461601" y="3185376"/>
            <a:ext cx="1734129" cy="3713239"/>
          </a:xfrm>
          <a:prstGeom prst="rect">
            <a:avLst/>
          </a:prstGeom>
        </p:spPr>
      </p:pic>
      <p:pic>
        <p:nvPicPr>
          <p:cNvPr id="4" name="Picture 3"/>
          <p:cNvPicPr>
            <a:picLocks noChangeAspect="1"/>
          </p:cNvPicPr>
          <p:nvPr/>
        </p:nvPicPr>
        <p:blipFill>
          <a:blip r:embed="rId7"/>
          <a:stretch>
            <a:fillRect/>
          </a:stretch>
        </p:blipFill>
        <p:spPr>
          <a:xfrm>
            <a:off x="6088090" y="3097872"/>
            <a:ext cx="3926012" cy="3877712"/>
          </a:xfrm>
          <a:prstGeom prst="rect">
            <a:avLst/>
          </a:prstGeom>
        </p:spPr>
      </p:pic>
      <p:pic>
        <p:nvPicPr>
          <p:cNvPr id="33" name="Picture 2" descr="http://www.freeiconspng.com/uploads/ios-7-logo-png-14.png"/>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1502137" y="2031057"/>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3157066" y="1976531"/>
            <a:ext cx="299781" cy="360582"/>
          </a:xfrm>
          <a:prstGeom prst="rect">
            <a:avLst/>
          </a:prstGeom>
        </p:spPr>
      </p:pic>
      <p:pic>
        <p:nvPicPr>
          <p:cNvPr id="35" name="Picture 34"/>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704171" y="2001358"/>
            <a:ext cx="301452" cy="301364"/>
          </a:xfrm>
          <a:prstGeom prst="rect">
            <a:avLst/>
          </a:prstGeom>
        </p:spPr>
      </p:pic>
    </p:spTree>
    <p:extLst>
      <p:ext uri="{BB962C8B-B14F-4D97-AF65-F5344CB8AC3E}">
        <p14:creationId xmlns:p14="http://schemas.microsoft.com/office/powerpoint/2010/main" val="186370862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Xamarin.Forms</a:t>
            </a:r>
            <a:r>
              <a:rPr lang="en-US"/>
              <a:t> approach</a:t>
            </a:r>
          </a:p>
        </p:txBody>
      </p:sp>
      <p:sp>
        <p:nvSpPr>
          <p:cNvPr id="4" name="Text Placeholder 3"/>
          <p:cNvSpPr>
            <a:spLocks noGrp="1"/>
          </p:cNvSpPr>
          <p:nvPr>
            <p:ph type="body" sz="quarter" idx="11"/>
          </p:nvPr>
        </p:nvSpPr>
        <p:spPr>
          <a:xfrm>
            <a:off x="1206193" y="5249699"/>
            <a:ext cx="4582750" cy="1161443"/>
          </a:xfrm>
        </p:spPr>
        <p:txBody>
          <a:bodyPr/>
          <a:lstStyle/>
          <a:p>
            <a:pPr algn="ctr">
              <a:lnSpc>
                <a:spcPct val="100000"/>
              </a:lnSpc>
            </a:pPr>
            <a:r>
              <a:rPr lang="en-US" sz="2600">
                <a:solidFill>
                  <a:schemeClr val="tx1"/>
                </a:solidFill>
                <a:latin typeface="+mn-lt"/>
              </a:rPr>
              <a:t>Shared User Interface</a:t>
            </a:r>
          </a:p>
          <a:p>
            <a:pPr algn="ctr">
              <a:lnSpc>
                <a:spcPct val="100000"/>
              </a:lnSpc>
            </a:pPr>
            <a:r>
              <a:rPr lang="en-US" sz="2600">
                <a:solidFill>
                  <a:schemeClr val="tx1"/>
                </a:solidFill>
                <a:latin typeface="+mn-lt"/>
              </a:rPr>
              <a:t>Shared App Logic</a:t>
            </a:r>
            <a:endParaRPr lang="en-US" sz="2600">
              <a:solidFill>
                <a:schemeClr val="tx1"/>
              </a:solidFill>
            </a:endParaRPr>
          </a:p>
        </p:txBody>
      </p:sp>
      <p:grpSp>
        <p:nvGrpSpPr>
          <p:cNvPr id="8" name="Group 7"/>
          <p:cNvGrpSpPr/>
          <p:nvPr/>
        </p:nvGrpSpPr>
        <p:grpSpPr>
          <a:xfrm>
            <a:off x="1197468" y="1818829"/>
            <a:ext cx="4591477" cy="3265342"/>
            <a:chOff x="6671469" y="1838670"/>
            <a:chExt cx="4593431" cy="3266731"/>
          </a:xfrm>
        </p:grpSpPr>
        <p:sp>
          <p:nvSpPr>
            <p:cNvPr id="35" name="Rectangle 34"/>
            <p:cNvSpPr/>
            <p:nvPr/>
          </p:nvSpPr>
          <p:spPr bwMode="auto">
            <a:xfrm>
              <a:off x="6671469" y="2585525"/>
              <a:ext cx="1518168" cy="68775"/>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6" name="Rectangle 35"/>
            <p:cNvSpPr/>
            <p:nvPr/>
          </p:nvSpPr>
          <p:spPr bwMode="auto">
            <a:xfrm>
              <a:off x="6671469" y="3378200"/>
              <a:ext cx="4593431" cy="1727201"/>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8" name="Rectangle 37"/>
            <p:cNvSpPr/>
            <p:nvPr/>
          </p:nvSpPr>
          <p:spPr bwMode="auto">
            <a:xfrm>
              <a:off x="8209101" y="2585525"/>
              <a:ext cx="1518168" cy="68775"/>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sp>
          <p:nvSpPr>
            <p:cNvPr id="39" name="Rectangle 38"/>
            <p:cNvSpPr/>
            <p:nvPr/>
          </p:nvSpPr>
          <p:spPr bwMode="auto">
            <a:xfrm>
              <a:off x="9746732" y="2585525"/>
              <a:ext cx="1518168" cy="68775"/>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solidFill>
                    <a:srgbClr val="00BBF1"/>
                  </a:solidFill>
                  <a:ea typeface="Segoe UI" pitchFamily="34" charset="0"/>
                  <a:cs typeface="Segoe UI" pitchFamily="34" charset="0"/>
                </a:rPr>
                <a:t> </a:t>
              </a:r>
            </a:p>
          </p:txBody>
        </p:sp>
        <p:sp>
          <p:nvSpPr>
            <p:cNvPr id="42" name="TextBox 41"/>
            <p:cNvSpPr txBox="1"/>
            <p:nvPr/>
          </p:nvSpPr>
          <p:spPr>
            <a:xfrm>
              <a:off x="6681202" y="3791323"/>
              <a:ext cx="4583698" cy="703598"/>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2600" kern="0">
                  <a:solidFill>
                    <a:srgbClr val="FFFFFF"/>
                  </a:solidFill>
                  <a:latin typeface="Segoe UI Light"/>
                </a:rPr>
                <a:t>Shared C# Logic</a:t>
              </a:r>
            </a:p>
          </p:txBody>
        </p:sp>
        <p:sp>
          <p:nvSpPr>
            <p:cNvPr id="43" name="Rectangle 42"/>
            <p:cNvSpPr/>
            <p:nvPr/>
          </p:nvSpPr>
          <p:spPr bwMode="auto">
            <a:xfrm>
              <a:off x="6671469" y="2667001"/>
              <a:ext cx="4593431" cy="698499"/>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r>
                <a:rPr lang="en-US" sz="800" kern="0">
                  <a:gradFill>
                    <a:gsLst>
                      <a:gs pos="0">
                        <a:srgbClr val="FFFFFF"/>
                      </a:gs>
                      <a:gs pos="100000">
                        <a:srgbClr val="FFFFFF"/>
                      </a:gs>
                    </a:gsLst>
                    <a:lin ang="5400000" scaled="0"/>
                  </a:gradFill>
                  <a:ea typeface="Segoe UI" pitchFamily="34" charset="0"/>
                  <a:cs typeface="Segoe UI" pitchFamily="34" charset="0"/>
                </a:rPr>
                <a:t> </a:t>
              </a:r>
            </a:p>
          </p:txBody>
        </p:sp>
        <p:grpSp>
          <p:nvGrpSpPr>
            <p:cNvPr id="55" name="Group 54"/>
            <p:cNvGrpSpPr/>
            <p:nvPr/>
          </p:nvGrpSpPr>
          <p:grpSpPr>
            <a:xfrm>
              <a:off x="7073901" y="1838670"/>
              <a:ext cx="3797300" cy="628137"/>
              <a:chOff x="1371601" y="1838670"/>
              <a:chExt cx="3797300" cy="628137"/>
            </a:xfrm>
          </p:grpSpPr>
          <p:sp>
            <p:nvSpPr>
              <p:cNvPr id="63" name="Oval 62"/>
              <p:cNvSpPr/>
              <p:nvPr/>
            </p:nvSpPr>
            <p:spPr bwMode="auto">
              <a:xfrm>
                <a:off x="1371601"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2991123"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sp>
            <p:nvSpPr>
              <p:cNvPr id="59" name="Oval 58"/>
              <p:cNvSpPr/>
              <p:nvPr/>
            </p:nvSpPr>
            <p:spPr bwMode="auto">
              <a:xfrm>
                <a:off x="4543108" y="1838670"/>
                <a:ext cx="625793"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01" tIns="91401" rIns="34279" bIns="34279" rtlCol="0" anchor="b" anchorCtr="0"/>
              <a:lstStyle/>
              <a:p>
                <a:pPr algn="ctr" defTabSz="931869">
                  <a:defRPr/>
                </a:pPr>
                <a:endParaRPr lang="en-US" sz="800" kern="0">
                  <a:gradFill>
                    <a:gsLst>
                      <a:gs pos="0">
                        <a:srgbClr val="FFFFFF"/>
                      </a:gs>
                      <a:gs pos="100000">
                        <a:srgbClr val="FFFFFF"/>
                      </a:gs>
                    </a:gsLst>
                    <a:lin ang="5400000" scaled="0"/>
                  </a:gradFill>
                  <a:ea typeface="Segoe UI" pitchFamily="34" charset="0"/>
                  <a:cs typeface="Segoe UI" pitchFamily="34" charset="0"/>
                </a:endParaRPr>
              </a:p>
            </p:txBody>
          </p:sp>
        </p:grpSp>
        <p:sp>
          <p:nvSpPr>
            <p:cNvPr id="66" name="TextBox 65"/>
            <p:cNvSpPr txBox="1"/>
            <p:nvPr/>
          </p:nvSpPr>
          <p:spPr>
            <a:xfrm>
              <a:off x="6681202" y="2597523"/>
              <a:ext cx="4583698" cy="797652"/>
            </a:xfrm>
            <a:prstGeom prst="rect">
              <a:avLst/>
            </a:prstGeom>
            <a:noFill/>
          </p:spPr>
          <p:txBody>
            <a:bodyPr wrap="square" lIns="182802" tIns="146241" rIns="182802" bIns="146241" rtlCol="0">
              <a:spAutoFit/>
            </a:bodyPr>
            <a:lstStyle/>
            <a:p>
              <a:pPr algn="ctr" defTabSz="931935" fontAlgn="base">
                <a:spcBef>
                  <a:spcPct val="0"/>
                </a:spcBef>
                <a:spcAft>
                  <a:spcPct val="0"/>
                </a:spcAft>
                <a:defRPr/>
              </a:pPr>
              <a:r>
                <a:rPr lang="en-US" sz="3197" kern="0">
                  <a:solidFill>
                    <a:srgbClr val="FFFFFF"/>
                  </a:solidFill>
                </a:rPr>
                <a:t>Shared UI Code</a:t>
              </a:r>
            </a:p>
          </p:txBody>
        </p:sp>
      </p:grpSp>
      <p:pic>
        <p:nvPicPr>
          <p:cNvPr id="3" name="Picture 2"/>
          <p:cNvPicPr>
            <a:picLocks noChangeAspect="1"/>
          </p:cNvPicPr>
          <p:nvPr/>
        </p:nvPicPr>
        <p:blipFill>
          <a:blip r:embed="rId3"/>
          <a:stretch>
            <a:fillRect/>
          </a:stretch>
        </p:blipFill>
        <p:spPr>
          <a:xfrm>
            <a:off x="7925011" y="221127"/>
            <a:ext cx="4735002" cy="4527326"/>
          </a:xfrm>
          <a:prstGeom prst="rect">
            <a:avLst/>
          </a:prstGeom>
        </p:spPr>
      </p:pic>
      <p:pic>
        <p:nvPicPr>
          <p:cNvPr id="6" name="Picture 5"/>
          <p:cNvPicPr>
            <a:picLocks noChangeAspect="1"/>
          </p:cNvPicPr>
          <p:nvPr/>
        </p:nvPicPr>
        <p:blipFill>
          <a:blip r:embed="rId4"/>
          <a:stretch>
            <a:fillRect/>
          </a:stretch>
        </p:blipFill>
        <p:spPr>
          <a:xfrm>
            <a:off x="5942319" y="1188442"/>
            <a:ext cx="2777011" cy="2820935"/>
          </a:xfrm>
          <a:prstGeom prst="rect">
            <a:avLst/>
          </a:prstGeom>
        </p:spPr>
      </p:pic>
      <p:pic>
        <p:nvPicPr>
          <p:cNvPr id="33" name="Picture 32"/>
          <p:cNvPicPr>
            <a:picLocks noChangeAspect="1"/>
          </p:cNvPicPr>
          <p:nvPr/>
        </p:nvPicPr>
        <p:blipFill>
          <a:blip r:embed="rId5"/>
          <a:stretch>
            <a:fillRect/>
          </a:stretch>
        </p:blipFill>
        <p:spPr>
          <a:xfrm>
            <a:off x="5776704" y="3374672"/>
            <a:ext cx="6978767" cy="2916409"/>
          </a:xfrm>
          <a:prstGeom prst="rect">
            <a:avLst/>
          </a:prstGeom>
        </p:spPr>
      </p:pic>
      <p:pic>
        <p:nvPicPr>
          <p:cNvPr id="25" name="Picture 2" descr="http://www.freeiconspng.com/uploads/ios-7-logo-png-14.png"/>
          <p:cNvPicPr>
            <a:picLocks noChangeAspect="1" noChangeArrowheads="1"/>
          </p:cNvPicPr>
          <p:nvPr/>
        </p:nvPicPr>
        <p:blipFill>
          <a:blip r:embed="rId6">
            <a:lum bright="70000" contrast="-70000"/>
            <a:extLst>
              <a:ext uri="{28A0092B-C50C-407E-A947-70E740481C1C}">
                <a14:useLocalDpi xmlns:a14="http://schemas.microsoft.com/office/drawing/2010/main" val="0"/>
              </a:ext>
            </a:extLst>
          </a:blip>
          <a:srcRect/>
          <a:stretch>
            <a:fillRect/>
          </a:stretch>
        </p:blipFill>
        <p:spPr bwMode="auto">
          <a:xfrm>
            <a:off x="1743111" y="2022554"/>
            <a:ext cx="365191" cy="2298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348402" y="1924492"/>
            <a:ext cx="368205" cy="442885"/>
          </a:xfrm>
          <a:prstGeom prst="rect">
            <a:avLst/>
          </a:prstGeom>
        </p:spPr>
      </p:pic>
      <p:pic>
        <p:nvPicPr>
          <p:cNvPr id="26" name="Picture 25"/>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895317" y="1956078"/>
            <a:ext cx="370257" cy="370148"/>
          </a:xfrm>
          <a:prstGeom prst="rect">
            <a:avLst/>
          </a:prstGeom>
        </p:spPr>
      </p:pic>
    </p:spTree>
    <p:extLst>
      <p:ext uri="{BB962C8B-B14F-4D97-AF65-F5344CB8AC3E}">
        <p14:creationId xmlns:p14="http://schemas.microsoft.com/office/powerpoint/2010/main" val="1544188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9355" y="237000"/>
            <a:ext cx="3239815" cy="3196079"/>
          </a:xfrm>
          <a:prstGeom prst="rect">
            <a:avLst/>
          </a:prstGeom>
        </p:spPr>
      </p:pic>
      <p:grpSp>
        <p:nvGrpSpPr>
          <p:cNvPr id="8" name="Group 7"/>
          <p:cNvGrpSpPr/>
          <p:nvPr/>
        </p:nvGrpSpPr>
        <p:grpSpPr>
          <a:xfrm>
            <a:off x="2371725" y="3634254"/>
            <a:ext cx="2625270" cy="3219208"/>
            <a:chOff x="3087756" y="3521764"/>
            <a:chExt cx="2574393" cy="3156821"/>
          </a:xfrm>
        </p:grpSpPr>
        <p:pic>
          <p:nvPicPr>
            <p:cNvPr id="6" name="Picture 5"/>
            <p:cNvPicPr>
              <a:picLocks noChangeAspect="1"/>
            </p:cNvPicPr>
            <p:nvPr/>
          </p:nvPicPr>
          <p:blipFill>
            <a:blip r:embed="rId4"/>
            <a:stretch>
              <a:fillRect/>
            </a:stretch>
          </p:blipFill>
          <p:spPr>
            <a:xfrm>
              <a:off x="3087756" y="3521764"/>
              <a:ext cx="2562087" cy="2562087"/>
            </a:xfrm>
            <a:prstGeom prst="rect">
              <a:avLst/>
            </a:prstGeom>
          </p:spPr>
        </p:pic>
        <p:sp>
          <p:nvSpPr>
            <p:cNvPr id="7" name="TextBox 6"/>
            <p:cNvSpPr txBox="1"/>
            <p:nvPr/>
          </p:nvSpPr>
          <p:spPr>
            <a:xfrm>
              <a:off x="3289048" y="6083851"/>
              <a:ext cx="2373101" cy="594734"/>
            </a:xfrm>
            <a:prstGeom prst="rect">
              <a:avLst/>
            </a:prstGeom>
            <a:noFill/>
          </p:spPr>
          <p:txBody>
            <a:bodyPr wrap="none" rtlCol="0">
              <a:spAutoFit/>
            </a:bodyPr>
            <a:lstStyle/>
            <a:p>
              <a:pPr defTabSz="466254">
                <a:defRPr/>
              </a:pPr>
              <a:r>
                <a:rPr lang="en-US" sz="3264" kern="0" err="1">
                  <a:solidFill>
                    <a:sysClr val="windowText" lastClr="000000"/>
                  </a:solidFill>
                </a:rPr>
                <a:t>CocosSharp</a:t>
              </a:r>
              <a:endParaRPr lang="en-US" sz="3264" kern="0">
                <a:solidFill>
                  <a:sysClr val="windowText" lastClr="000000"/>
                </a:solidFill>
              </a:endParaRPr>
            </a:p>
          </p:txBody>
        </p:sp>
      </p:grpSp>
      <p:grpSp>
        <p:nvGrpSpPr>
          <p:cNvPr id="15" name="Group 14"/>
          <p:cNvGrpSpPr/>
          <p:nvPr/>
        </p:nvGrpSpPr>
        <p:grpSpPr>
          <a:xfrm>
            <a:off x="4661131" y="166052"/>
            <a:ext cx="2670694" cy="3277182"/>
            <a:chOff x="4920973" y="0"/>
            <a:chExt cx="2618937" cy="3213671"/>
          </a:xfrm>
        </p:grpSpPr>
        <p:pic>
          <p:nvPicPr>
            <p:cNvPr id="13" name="Picture 12"/>
            <p:cNvPicPr>
              <a:picLocks noChangeAspect="1"/>
            </p:cNvPicPr>
            <p:nvPr/>
          </p:nvPicPr>
          <p:blipFill>
            <a:blip r:embed="rId5"/>
            <a:stretch>
              <a:fillRect/>
            </a:stretch>
          </p:blipFill>
          <p:spPr>
            <a:xfrm>
              <a:off x="4920973" y="0"/>
              <a:ext cx="2618937" cy="2618937"/>
            </a:xfrm>
            <a:prstGeom prst="rect">
              <a:avLst/>
            </a:prstGeom>
          </p:spPr>
        </p:pic>
        <p:sp>
          <p:nvSpPr>
            <p:cNvPr id="14" name="Rectangle 13"/>
            <p:cNvSpPr/>
            <p:nvPr/>
          </p:nvSpPr>
          <p:spPr>
            <a:xfrm>
              <a:off x="5238023" y="2618937"/>
              <a:ext cx="2166286" cy="594734"/>
            </a:xfrm>
            <a:prstGeom prst="rect">
              <a:avLst/>
            </a:prstGeom>
          </p:spPr>
          <p:txBody>
            <a:bodyPr wrap="none">
              <a:spAutoFit/>
            </a:bodyPr>
            <a:lstStyle/>
            <a:p>
              <a:pPr defTabSz="466254">
                <a:defRPr/>
              </a:pPr>
              <a:r>
                <a:rPr lang="en-US" sz="3264" kern="0">
                  <a:solidFill>
                    <a:sysClr val="windowText" lastClr="000000"/>
                  </a:solidFill>
                </a:rPr>
                <a:t>UrhoSharp</a:t>
              </a:r>
            </a:p>
          </p:txBody>
        </p:sp>
      </p:grpSp>
      <p:pic>
        <p:nvPicPr>
          <p:cNvPr id="16" name="Picture 15"/>
          <p:cNvPicPr>
            <a:picLocks noChangeAspect="1"/>
          </p:cNvPicPr>
          <p:nvPr/>
        </p:nvPicPr>
        <p:blipFill>
          <a:blip r:embed="rId6"/>
          <a:stretch>
            <a:fillRect/>
          </a:stretch>
        </p:blipFill>
        <p:spPr>
          <a:xfrm>
            <a:off x="8183784" y="236999"/>
            <a:ext cx="3431079" cy="3431079"/>
          </a:xfrm>
          <a:prstGeom prst="rect">
            <a:avLst/>
          </a:prstGeom>
        </p:spPr>
      </p:pic>
      <p:pic>
        <p:nvPicPr>
          <p:cNvPr id="17" name="Picture 16"/>
          <p:cNvPicPr>
            <a:picLocks noChangeAspect="1"/>
          </p:cNvPicPr>
          <p:nvPr/>
        </p:nvPicPr>
        <p:blipFill>
          <a:blip r:embed="rId7"/>
          <a:stretch>
            <a:fillRect/>
          </a:stretch>
        </p:blipFill>
        <p:spPr>
          <a:xfrm>
            <a:off x="5996477" y="3989700"/>
            <a:ext cx="4935535" cy="1901826"/>
          </a:xfrm>
          <a:prstGeom prst="rect">
            <a:avLst/>
          </a:prstGeom>
        </p:spPr>
      </p:pic>
    </p:spTree>
    <p:extLst>
      <p:ext uri="{BB962C8B-B14F-4D97-AF65-F5344CB8AC3E}">
        <p14:creationId xmlns:p14="http://schemas.microsoft.com/office/powerpoint/2010/main" val="1249831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sharing stats</a:t>
            </a:r>
          </a:p>
        </p:txBody>
      </p:sp>
      <p:sp>
        <p:nvSpPr>
          <p:cNvPr id="91" name="TextBox 90"/>
          <p:cNvSpPr txBox="1"/>
          <p:nvPr/>
        </p:nvSpPr>
        <p:spPr>
          <a:xfrm>
            <a:off x="6002969" y="4510150"/>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Mac</a:t>
            </a:r>
          </a:p>
        </p:txBody>
      </p:sp>
      <p:sp>
        <p:nvSpPr>
          <p:cNvPr id="92" name="TextBox 91"/>
          <p:cNvSpPr txBox="1"/>
          <p:nvPr/>
        </p:nvSpPr>
        <p:spPr>
          <a:xfrm>
            <a:off x="6028362" y="3234334"/>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iOS</a:t>
            </a:r>
          </a:p>
        </p:txBody>
      </p:sp>
      <p:sp>
        <p:nvSpPr>
          <p:cNvPr id="93" name="TextBox 92"/>
          <p:cNvSpPr txBox="1"/>
          <p:nvPr/>
        </p:nvSpPr>
        <p:spPr>
          <a:xfrm>
            <a:off x="6028362" y="1958519"/>
            <a:ext cx="1218855"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Android</a:t>
            </a:r>
          </a:p>
        </p:txBody>
      </p:sp>
      <p:sp>
        <p:nvSpPr>
          <p:cNvPr id="95" name="TextBox 94"/>
          <p:cNvSpPr txBox="1"/>
          <p:nvPr/>
        </p:nvSpPr>
        <p:spPr>
          <a:xfrm>
            <a:off x="5190399" y="5818223"/>
            <a:ext cx="1955246" cy="414353"/>
          </a:xfrm>
          <a:prstGeom prst="rect">
            <a:avLst/>
          </a:prstGeom>
          <a:noFill/>
          <a:ln>
            <a:noFill/>
          </a:ln>
        </p:spPr>
        <p:txBody>
          <a:bodyPr wrap="square" rtlCol="0">
            <a:spAutoFit/>
          </a:bodyPr>
          <a:lstStyle/>
          <a:p>
            <a:pPr algn="r" defTabSz="621578"/>
            <a:r>
              <a:rPr lang="en-US" sz="2040" dirty="0">
                <a:gradFill>
                  <a:gsLst>
                    <a:gs pos="5439">
                      <a:schemeClr val="tx1"/>
                    </a:gs>
                    <a:gs pos="75000">
                      <a:schemeClr val="tx1"/>
                    </a:gs>
                  </a:gsLst>
                  <a:lin ang="5400000" scaled="0"/>
                </a:gradFill>
              </a:rPr>
              <a:t>Windows</a:t>
            </a:r>
          </a:p>
        </p:txBody>
      </p:sp>
      <p:grpSp>
        <p:nvGrpSpPr>
          <p:cNvPr id="96" name="Group 95"/>
          <p:cNvGrpSpPr/>
          <p:nvPr/>
        </p:nvGrpSpPr>
        <p:grpSpPr>
          <a:xfrm>
            <a:off x="4111204" y="752360"/>
            <a:ext cx="7186553" cy="5941914"/>
            <a:chOff x="834468" y="525462"/>
            <a:chExt cx="7188588" cy="5943600"/>
          </a:xfrm>
        </p:grpSpPr>
        <p:sp>
          <p:nvSpPr>
            <p:cNvPr id="36" name="TextBox 35"/>
            <p:cNvSpPr txBox="1"/>
            <p:nvPr/>
          </p:nvSpPr>
          <p:spPr>
            <a:xfrm>
              <a:off x="4541837" y="537918"/>
              <a:ext cx="981075" cy="376922"/>
            </a:xfrm>
            <a:prstGeom prst="rect">
              <a:avLst/>
            </a:prstGeom>
            <a:noFill/>
            <a:ln>
              <a:noFill/>
            </a:ln>
          </p:spPr>
          <p:txBody>
            <a:bodyPr wrap="square" rtlCol="0">
              <a:spAutoFit/>
            </a:bodyPr>
            <a:lstStyle/>
            <a:p>
              <a:pPr algn="ctr" defTabSz="621578"/>
              <a:r>
                <a:rPr lang="en-US" sz="1801" dirty="0" err="1">
                  <a:gradFill>
                    <a:gsLst>
                      <a:gs pos="5439">
                        <a:schemeClr val="tx1"/>
                      </a:gs>
                      <a:gs pos="75000">
                        <a:schemeClr val="tx1"/>
                      </a:gs>
                    </a:gsLst>
                    <a:lin ang="5400000" scaled="0"/>
                  </a:gradFill>
                </a:rPr>
                <a:t>iCircuit</a:t>
              </a:r>
              <a:endParaRPr lang="en-US" sz="1801" dirty="0">
                <a:gradFill>
                  <a:gsLst>
                    <a:gs pos="5439">
                      <a:schemeClr val="tx1"/>
                    </a:gs>
                    <a:gs pos="75000">
                      <a:schemeClr val="tx1"/>
                    </a:gs>
                  </a:gsLst>
                  <a:lin ang="5400000" scaled="0"/>
                </a:gradFill>
              </a:endParaRPr>
            </a:p>
          </p:txBody>
        </p:sp>
        <p:sp>
          <p:nvSpPr>
            <p:cNvPr id="37" name="TextBox 36"/>
            <p:cNvSpPr txBox="1"/>
            <p:nvPr/>
          </p:nvSpPr>
          <p:spPr>
            <a:xfrm>
              <a:off x="6232354" y="525462"/>
              <a:ext cx="1524000" cy="376922"/>
            </a:xfrm>
            <a:prstGeom prst="rect">
              <a:avLst/>
            </a:prstGeom>
            <a:noFill/>
            <a:ln>
              <a:noFill/>
            </a:ln>
          </p:spPr>
          <p:txBody>
            <a:bodyPr wrap="square" rtlCol="0">
              <a:spAutoFit/>
            </a:bodyPr>
            <a:lstStyle/>
            <a:p>
              <a:pPr algn="ctr" defTabSz="621578"/>
              <a:r>
                <a:rPr lang="en-US" sz="1801" dirty="0">
                  <a:gradFill>
                    <a:gsLst>
                      <a:gs pos="5439">
                        <a:schemeClr val="tx1"/>
                      </a:gs>
                      <a:gs pos="75000">
                        <a:schemeClr val="tx1"/>
                      </a:gs>
                    </a:gsLst>
                    <a:lin ang="5400000" scaled="0"/>
                  </a:gradFill>
                </a:rPr>
                <a:t>Touch Draw</a:t>
              </a:r>
            </a:p>
          </p:txBody>
        </p:sp>
        <p:graphicFrame>
          <p:nvGraphicFramePr>
            <p:cNvPr id="53" name="Chart 52"/>
            <p:cNvGraphicFramePr/>
            <p:nvPr>
              <p:extLst/>
            </p:nvPr>
          </p:nvGraphicFramePr>
          <p:xfrm>
            <a:off x="4008438" y="1035375"/>
            <a:ext cx="2057400" cy="14478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8" name="Chart 57"/>
            <p:cNvGraphicFramePr/>
            <p:nvPr>
              <p:extLst/>
            </p:nvPr>
          </p:nvGraphicFramePr>
          <p:xfrm>
            <a:off x="5965656" y="1035375"/>
            <a:ext cx="2057400" cy="1447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2" name="Chart 61"/>
            <p:cNvGraphicFramePr/>
            <p:nvPr>
              <p:extLst/>
            </p:nvPr>
          </p:nvGraphicFramePr>
          <p:xfrm>
            <a:off x="834468" y="3033334"/>
            <a:ext cx="2057400" cy="1447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4" name="Chart 63"/>
            <p:cNvGraphicFramePr/>
            <p:nvPr>
              <p:extLst/>
            </p:nvPr>
          </p:nvGraphicFramePr>
          <p:xfrm>
            <a:off x="4008437" y="2430462"/>
            <a:ext cx="2057400" cy="1447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66" name="Chart 65"/>
            <p:cNvGraphicFramePr/>
            <p:nvPr>
              <p:extLst/>
            </p:nvPr>
          </p:nvGraphicFramePr>
          <p:xfrm>
            <a:off x="5965654" y="2430462"/>
            <a:ext cx="2057400" cy="1447800"/>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73" name="Chart 72"/>
            <p:cNvGraphicFramePr/>
            <p:nvPr>
              <p:extLst/>
            </p:nvPr>
          </p:nvGraphicFramePr>
          <p:xfrm>
            <a:off x="4008437" y="3725862"/>
            <a:ext cx="2057400" cy="14478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75" name="Chart 74"/>
            <p:cNvGraphicFramePr/>
            <p:nvPr>
              <p:extLst/>
            </p:nvPr>
          </p:nvGraphicFramePr>
          <p:xfrm>
            <a:off x="5965654" y="3725862"/>
            <a:ext cx="2057400" cy="144780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77" name="Chart 76"/>
            <p:cNvGraphicFramePr/>
            <p:nvPr>
              <p:extLst/>
            </p:nvPr>
          </p:nvGraphicFramePr>
          <p:xfrm>
            <a:off x="4008437" y="5021262"/>
            <a:ext cx="2057400" cy="1447800"/>
          </p:xfrm>
          <a:graphic>
            <a:graphicData uri="http://schemas.openxmlformats.org/drawingml/2006/chart">
              <c:chart xmlns:c="http://schemas.openxmlformats.org/drawingml/2006/chart" xmlns:r="http://schemas.openxmlformats.org/officeDocument/2006/relationships" r:id="rId10"/>
            </a:graphicData>
          </a:graphic>
        </p:graphicFrame>
      </p:grpSp>
      <p:cxnSp>
        <p:nvCxnSpPr>
          <p:cNvPr id="6" name="Straight Connector 5"/>
          <p:cNvCxnSpPr/>
          <p:nvPr/>
        </p:nvCxnSpPr>
        <p:spPr>
          <a:xfrm>
            <a:off x="5571293" y="5323061"/>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571293" y="4018315"/>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571293" y="2703857"/>
            <a:ext cx="5941914" cy="0"/>
          </a:xfrm>
          <a:prstGeom prst="line">
            <a:avLst/>
          </a:prstGeom>
          <a:ln w="38100">
            <a:solidFill>
              <a:srgbClr val="50505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Freeform 5"/>
          <p:cNvSpPr>
            <a:spLocks/>
          </p:cNvSpPr>
          <p:nvPr/>
        </p:nvSpPr>
        <p:spPr bwMode="auto">
          <a:xfrm>
            <a:off x="10091824" y="5899807"/>
            <a:ext cx="355045" cy="350093"/>
          </a:xfrm>
          <a:custGeom>
            <a:avLst/>
            <a:gdLst>
              <a:gd name="T0" fmla="*/ 548 w 3873"/>
              <a:gd name="T1" fmla="*/ 0 h 3819"/>
              <a:gd name="T2" fmla="*/ 1952 w 3873"/>
              <a:gd name="T3" fmla="*/ 1397 h 3819"/>
              <a:gd name="T4" fmla="*/ 3325 w 3873"/>
              <a:gd name="T5" fmla="*/ 0 h 3819"/>
              <a:gd name="T6" fmla="*/ 3801 w 3873"/>
              <a:gd name="T7" fmla="*/ 545 h 3819"/>
              <a:gd name="T8" fmla="*/ 2454 w 3873"/>
              <a:gd name="T9" fmla="*/ 1899 h 3819"/>
              <a:gd name="T10" fmla="*/ 3873 w 3873"/>
              <a:gd name="T11" fmla="*/ 3311 h 3819"/>
              <a:gd name="T12" fmla="*/ 3325 w 3873"/>
              <a:gd name="T13" fmla="*/ 3819 h 3819"/>
              <a:gd name="T14" fmla="*/ 1928 w 3873"/>
              <a:gd name="T15" fmla="*/ 2430 h 3819"/>
              <a:gd name="T16" fmla="*/ 548 w 3873"/>
              <a:gd name="T17" fmla="*/ 3819 h 3819"/>
              <a:gd name="T18" fmla="*/ 72 w 3873"/>
              <a:gd name="T19" fmla="*/ 3311 h 3819"/>
              <a:gd name="T20" fmla="*/ 1426 w 3873"/>
              <a:gd name="T21" fmla="*/ 1931 h 3819"/>
              <a:gd name="T22" fmla="*/ 0 w 3873"/>
              <a:gd name="T23" fmla="*/ 510 h 3819"/>
              <a:gd name="T24" fmla="*/ 548 w 3873"/>
              <a:gd name="T25" fmla="*/ 0 h 3819"/>
              <a:gd name="T26" fmla="*/ 548 w 3873"/>
              <a:gd name="T27" fmla="*/ 0 h 3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73" h="3819">
                <a:moveTo>
                  <a:pt x="548" y="0"/>
                </a:moveTo>
                <a:lnTo>
                  <a:pt x="1952" y="1397"/>
                </a:lnTo>
                <a:lnTo>
                  <a:pt x="3325" y="0"/>
                </a:lnTo>
                <a:lnTo>
                  <a:pt x="3801" y="545"/>
                </a:lnTo>
                <a:lnTo>
                  <a:pt x="2454" y="1899"/>
                </a:lnTo>
                <a:lnTo>
                  <a:pt x="3873" y="3311"/>
                </a:lnTo>
                <a:lnTo>
                  <a:pt x="3325" y="3819"/>
                </a:lnTo>
                <a:lnTo>
                  <a:pt x="1928" y="2430"/>
                </a:lnTo>
                <a:lnTo>
                  <a:pt x="548" y="3819"/>
                </a:lnTo>
                <a:lnTo>
                  <a:pt x="72" y="3311"/>
                </a:lnTo>
                <a:lnTo>
                  <a:pt x="1426" y="1931"/>
                </a:lnTo>
                <a:lnTo>
                  <a:pt x="0" y="510"/>
                </a:lnTo>
                <a:lnTo>
                  <a:pt x="548" y="0"/>
                </a:lnTo>
                <a:lnTo>
                  <a:pt x="548" y="0"/>
                </a:lnTo>
                <a:close/>
              </a:path>
            </a:pathLst>
          </a:custGeom>
          <a:solidFill>
            <a:srgbClr val="505050"/>
          </a:solidFill>
          <a:ln>
            <a:noFill/>
          </a:ln>
        </p:spPr>
        <p:txBody>
          <a:bodyPr vert="horz" wrap="square" lIns="46623" tIns="23312" rIns="46623" bIns="23312" numCol="1" anchor="t" anchorCtr="0" compatLnSpc="1">
            <a:prstTxWarp prst="textNoShape">
              <a:avLst/>
            </a:prstTxWarp>
          </a:bodyPr>
          <a:lstStyle/>
          <a:p>
            <a:endParaRPr lang="en-US" sz="918"/>
          </a:p>
        </p:txBody>
      </p:sp>
    </p:spTree>
    <p:extLst>
      <p:ext uri="{BB962C8B-B14F-4D97-AF65-F5344CB8AC3E}">
        <p14:creationId xmlns:p14="http://schemas.microsoft.com/office/powerpoint/2010/main" val="117685739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Native Performance</a:t>
            </a:r>
          </a:p>
        </p:txBody>
      </p:sp>
      <p:sp>
        <p:nvSpPr>
          <p:cNvPr id="3" name="Text Placeholder 2"/>
          <p:cNvSpPr>
            <a:spLocks noGrp="1"/>
          </p:cNvSpPr>
          <p:nvPr>
            <p:ph type="body" sz="quarter" idx="10"/>
          </p:nvPr>
        </p:nvSpPr>
        <p:spPr>
          <a:xfrm>
            <a:off x="656427" y="4668606"/>
            <a:ext cx="5485621" cy="1431400"/>
          </a:xfrm>
        </p:spPr>
        <p:txBody>
          <a:bodyPr/>
          <a:lstStyle/>
          <a:p>
            <a:pPr lvl="1">
              <a:lnSpc>
                <a:spcPct val="110000"/>
              </a:lnSpc>
              <a:spcBef>
                <a:spcPts val="1224"/>
              </a:spcBef>
            </a:pPr>
            <a:r>
              <a:rPr lang="en-US" sz="2400" dirty="0" err="1">
                <a:solidFill>
                  <a:srgbClr val="7E5DBE"/>
                </a:solidFill>
                <a:cs typeface="Segoe UI" panose="020B0502040204020203" pitchFamily="34" charset="0"/>
              </a:rPr>
              <a:t>Xamarin.iOS</a:t>
            </a:r>
            <a:r>
              <a:rPr lang="en-US" sz="2400" dirty="0">
                <a:solidFill>
                  <a:schemeClr val="tx1"/>
                </a:solidFill>
                <a:latin typeface="+mj-lt"/>
                <a:cs typeface="Segoe UI" panose="020B0502040204020203" pitchFamily="34" charset="0"/>
              </a:rPr>
              <a:t> does full Ahead Of Time (AOT) compilation to produce an ARM binary for Apple’s App Store.</a:t>
            </a:r>
          </a:p>
        </p:txBody>
      </p:sp>
      <p:sp>
        <p:nvSpPr>
          <p:cNvPr id="4" name="Text Placeholder 3"/>
          <p:cNvSpPr>
            <a:spLocks noGrp="1"/>
          </p:cNvSpPr>
          <p:nvPr>
            <p:ph type="body" sz="quarter" idx="11"/>
          </p:nvPr>
        </p:nvSpPr>
        <p:spPr>
          <a:xfrm>
            <a:off x="6370616" y="4668606"/>
            <a:ext cx="5485621" cy="1431400"/>
          </a:xfrm>
        </p:spPr>
        <p:txBody>
          <a:bodyPr/>
          <a:lstStyle/>
          <a:p>
            <a:pPr marL="230143" lvl="1" defTabSz="456923">
              <a:lnSpc>
                <a:spcPct val="110000"/>
              </a:lnSpc>
              <a:defRPr/>
            </a:pPr>
            <a:r>
              <a:rPr lang="en-US" sz="2400" dirty="0" err="1">
                <a:solidFill>
                  <a:srgbClr val="66B11F"/>
                </a:solidFill>
                <a:cs typeface="Segoe UI" panose="020B0502040204020203" pitchFamily="34" charset="0"/>
              </a:rPr>
              <a:t>Xamarin.Android</a:t>
            </a:r>
            <a:r>
              <a:rPr lang="en-US" sz="2400" dirty="0">
                <a:solidFill>
                  <a:schemeClr val="tx1"/>
                </a:solidFill>
                <a:latin typeface="+mj-lt"/>
                <a:cs typeface="Segoe UI" panose="020B0502040204020203" pitchFamily="34" charset="0"/>
              </a:rPr>
              <a:t> takes advantage of Just In Time (JIT) compilation on the Android device.</a:t>
            </a:r>
          </a:p>
        </p:txBody>
      </p:sp>
      <p:grpSp>
        <p:nvGrpSpPr>
          <p:cNvPr id="6" name="Group 5"/>
          <p:cNvGrpSpPr/>
          <p:nvPr/>
        </p:nvGrpSpPr>
        <p:grpSpPr>
          <a:xfrm>
            <a:off x="797691" y="1905225"/>
            <a:ext cx="10815572" cy="2624842"/>
            <a:chOff x="797226" y="1841500"/>
            <a:chExt cx="10869437" cy="2637914"/>
          </a:xfrm>
        </p:grpSpPr>
        <p:pic>
          <p:nvPicPr>
            <p:cNvPr id="8" name="Pictur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97226" y="1841500"/>
              <a:ext cx="4900434" cy="26379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66229" y="1841500"/>
              <a:ext cx="4900434" cy="2637914"/>
            </a:xfrm>
            <a:prstGeom prst="rect">
              <a:avLst/>
            </a:prstGeom>
          </p:spPr>
        </p:pic>
      </p:grpSp>
    </p:spTree>
    <p:extLst>
      <p:ext uri="{BB962C8B-B14F-4D97-AF65-F5344CB8AC3E}">
        <p14:creationId xmlns:p14="http://schemas.microsoft.com/office/powerpoint/2010/main" val="199376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51" y="2925049"/>
            <a:ext cx="7077657" cy="1144426"/>
          </a:xfrm>
        </p:spPr>
        <p:txBody>
          <a:bodyPr/>
          <a:lstStyle/>
          <a:p>
            <a:pPr algn="ctr"/>
            <a:r>
              <a:rPr lang="en-US" sz="5999" dirty="0">
                <a:solidFill>
                  <a:srgbClr val="6FBD23"/>
                </a:solidFill>
              </a:rPr>
              <a:t>✓</a:t>
            </a:r>
            <a:r>
              <a:rPr lang="en-US" sz="5999" dirty="0">
                <a:solidFill>
                  <a:srgbClr val="2DB1DD"/>
                </a:solidFill>
              </a:rPr>
              <a:t>Always Up-to-Date</a:t>
            </a:r>
            <a:endParaRPr lang="en-US" sz="5999" dirty="0"/>
          </a:p>
        </p:txBody>
      </p:sp>
      <p:sp>
        <p:nvSpPr>
          <p:cNvPr id="14" name="Text Placeholder 7"/>
          <p:cNvSpPr>
            <a:spLocks noGrp="1"/>
          </p:cNvSpPr>
          <p:nvPr>
            <p:ph type="body" sz="quarter" idx="10"/>
          </p:nvPr>
        </p:nvSpPr>
        <p:spPr>
          <a:xfrm>
            <a:off x="7970589" y="4069476"/>
            <a:ext cx="2823763" cy="2332946"/>
          </a:xfrm>
        </p:spPr>
        <p:txBody>
          <a:bodyPr/>
          <a:lstStyle/>
          <a:p>
            <a:pPr marL="0" indent="0">
              <a:lnSpc>
                <a:spcPct val="70000"/>
              </a:lnSpc>
              <a:buNone/>
            </a:pPr>
            <a:r>
              <a:rPr lang="en-US" sz="2800" dirty="0">
                <a:latin typeface="+mn-lt"/>
              </a:rPr>
              <a:t>Full support for:</a:t>
            </a:r>
          </a:p>
          <a:p>
            <a:pPr>
              <a:lnSpc>
                <a:spcPct val="70000"/>
              </a:lnSpc>
              <a:buFont typeface="Arial"/>
              <a:buChar char="•"/>
            </a:pPr>
            <a:r>
              <a:rPr lang="en-US" sz="2000" dirty="0">
                <a:latin typeface="+mn-lt"/>
              </a:rPr>
              <a:t>Apple Watch</a:t>
            </a:r>
          </a:p>
          <a:p>
            <a:pPr>
              <a:lnSpc>
                <a:spcPct val="70000"/>
              </a:lnSpc>
              <a:buFont typeface="Arial"/>
              <a:buChar char="•"/>
            </a:pPr>
            <a:r>
              <a:rPr lang="en-US" sz="2000" dirty="0">
                <a:latin typeface="+mn-lt"/>
              </a:rPr>
              <a:t>Android Wear</a:t>
            </a:r>
          </a:p>
          <a:p>
            <a:pPr>
              <a:lnSpc>
                <a:spcPct val="70000"/>
              </a:lnSpc>
              <a:buFont typeface="Arial"/>
              <a:buChar char="•"/>
            </a:pPr>
            <a:r>
              <a:rPr lang="en-US" sz="2000" dirty="0">
                <a:latin typeface="+mn-lt"/>
              </a:rPr>
              <a:t>Amazon Fire TV</a:t>
            </a:r>
          </a:p>
          <a:p>
            <a:pPr>
              <a:lnSpc>
                <a:spcPct val="70000"/>
              </a:lnSpc>
              <a:buFont typeface="Arial"/>
              <a:buChar char="•"/>
            </a:pPr>
            <a:r>
              <a:rPr lang="en-US" sz="2000" dirty="0">
                <a:latin typeface="+mn-lt"/>
              </a:rPr>
              <a:t>Google Glass</a:t>
            </a:r>
          </a:p>
          <a:p>
            <a:pPr>
              <a:lnSpc>
                <a:spcPct val="70000"/>
              </a:lnSpc>
              <a:buFont typeface="Arial"/>
              <a:buChar char="•"/>
            </a:pPr>
            <a:r>
              <a:rPr lang="en-US" sz="2000" dirty="0">
                <a:latin typeface="+mn-lt"/>
              </a:rPr>
              <a:t>and much more</a:t>
            </a:r>
          </a:p>
        </p:txBody>
      </p:sp>
      <p:sp>
        <p:nvSpPr>
          <p:cNvPr id="7" name="Text Placeholder 7"/>
          <p:cNvSpPr>
            <a:spLocks noGrp="1"/>
          </p:cNvSpPr>
          <p:nvPr>
            <p:ph type="body" sz="quarter" idx="11"/>
          </p:nvPr>
        </p:nvSpPr>
        <p:spPr>
          <a:xfrm>
            <a:off x="7970589" y="1102361"/>
            <a:ext cx="3280897" cy="2702278"/>
          </a:xfrm>
        </p:spPr>
        <p:txBody>
          <a:bodyPr/>
          <a:lstStyle/>
          <a:p>
            <a:pPr marL="0" indent="0">
              <a:lnSpc>
                <a:spcPct val="70000"/>
              </a:lnSpc>
              <a:buNone/>
            </a:pPr>
            <a:r>
              <a:rPr lang="en-US" sz="2800" dirty="0">
                <a:latin typeface="+mn-lt"/>
              </a:rPr>
              <a:t>Same-day support:</a:t>
            </a:r>
          </a:p>
          <a:p>
            <a:pPr>
              <a:lnSpc>
                <a:spcPct val="70000"/>
              </a:lnSpc>
              <a:buFont typeface="Arial"/>
              <a:buChar char="•"/>
            </a:pPr>
            <a:r>
              <a:rPr lang="en-US" sz="2000" dirty="0">
                <a:latin typeface="+mn-lt"/>
              </a:rPr>
              <a:t>iOS 5</a:t>
            </a:r>
          </a:p>
          <a:p>
            <a:pPr>
              <a:lnSpc>
                <a:spcPct val="70000"/>
              </a:lnSpc>
              <a:buFont typeface="Arial"/>
              <a:buChar char="•"/>
            </a:pPr>
            <a:r>
              <a:rPr lang="en-US" sz="2000" dirty="0">
                <a:latin typeface="+mn-lt"/>
              </a:rPr>
              <a:t>iOS 6</a:t>
            </a:r>
          </a:p>
          <a:p>
            <a:pPr>
              <a:lnSpc>
                <a:spcPct val="70000"/>
              </a:lnSpc>
              <a:buFont typeface="Arial"/>
              <a:buChar char="•"/>
            </a:pPr>
            <a:r>
              <a:rPr lang="en-US" sz="2000" dirty="0">
                <a:latin typeface="+mn-lt"/>
              </a:rPr>
              <a:t>iOS 7</a:t>
            </a:r>
          </a:p>
          <a:p>
            <a:pPr>
              <a:lnSpc>
                <a:spcPct val="70000"/>
              </a:lnSpc>
              <a:buFont typeface="Arial"/>
              <a:buChar char="•"/>
            </a:pPr>
            <a:r>
              <a:rPr lang="en-US" sz="2000" dirty="0">
                <a:latin typeface="+mn-lt"/>
              </a:rPr>
              <a:t>iOS 8</a:t>
            </a:r>
          </a:p>
          <a:p>
            <a:pPr>
              <a:lnSpc>
                <a:spcPct val="70000"/>
              </a:lnSpc>
              <a:buFont typeface="Arial"/>
              <a:buChar char="•"/>
            </a:pPr>
            <a:r>
              <a:rPr lang="en-US" sz="2000" dirty="0">
                <a:latin typeface="+mn-lt"/>
              </a:rPr>
              <a:t>iOS 9</a:t>
            </a:r>
          </a:p>
          <a:p>
            <a:pPr>
              <a:lnSpc>
                <a:spcPct val="70000"/>
              </a:lnSpc>
              <a:buFont typeface="Arial"/>
              <a:buChar char="•"/>
            </a:pPr>
            <a:r>
              <a:rPr lang="en-US" sz="2000" dirty="0">
                <a:latin typeface="+mn-lt"/>
              </a:rPr>
              <a:t>iOS 10</a:t>
            </a:r>
          </a:p>
        </p:txBody>
      </p:sp>
    </p:spTree>
    <p:extLst>
      <p:ext uri="{BB962C8B-B14F-4D97-AF65-F5344CB8AC3E}">
        <p14:creationId xmlns:p14="http://schemas.microsoft.com/office/powerpoint/2010/main" val="84481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5482" y="486202"/>
            <a:ext cx="11887878" cy="1372993"/>
          </a:xfrm>
        </p:spPr>
        <p:txBody>
          <a:bodyPr/>
          <a:lstStyle/>
          <a:p>
            <a:pPr algn="ctr">
              <a:lnSpc>
                <a:spcPct val="100000"/>
              </a:lnSpc>
            </a:pPr>
            <a:r>
              <a:rPr lang="en-US" sz="3599" dirty="0"/>
              <a:t>Anything you can do in Objective-C, Swift, or Java</a:t>
            </a:r>
            <a:br>
              <a:rPr lang="en-US" sz="3599" dirty="0"/>
            </a:br>
            <a:r>
              <a:rPr lang="en-US" sz="3599" dirty="0"/>
              <a:t>can be done </a:t>
            </a:r>
            <a:r>
              <a:rPr lang="en-US" sz="3599" dirty="0">
                <a:latin typeface="+mn-lt"/>
              </a:rPr>
              <a:t>in C# with Xamarin</a:t>
            </a:r>
            <a:r>
              <a:rPr lang="en-US" sz="3599" dirty="0"/>
              <a:t>.</a:t>
            </a:r>
          </a:p>
        </p:txBody>
      </p:sp>
      <p:grpSp>
        <p:nvGrpSpPr>
          <p:cNvPr id="7" name="Group 6"/>
          <p:cNvGrpSpPr/>
          <p:nvPr/>
        </p:nvGrpSpPr>
        <p:grpSpPr>
          <a:xfrm>
            <a:off x="2327352" y="2095700"/>
            <a:ext cx="8172952" cy="4537977"/>
            <a:chOff x="2961799" y="2095500"/>
            <a:chExt cx="8174111" cy="4538621"/>
          </a:xfrm>
        </p:grpSpPr>
        <p:pic>
          <p:nvPicPr>
            <p:cNvPr id="9" name="Picture 8" descr="T-shirt Store App.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961799" y="2095500"/>
              <a:ext cx="6512877" cy="4070548"/>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591300" y="3158244"/>
              <a:ext cx="4544610" cy="3475877"/>
            </a:xfrm>
            <a:prstGeom prst="rect">
              <a:avLst/>
            </a:prstGeom>
          </p:spPr>
        </p:pic>
      </p:grpSp>
    </p:spTree>
    <p:extLst>
      <p:ext uri="{BB962C8B-B14F-4D97-AF65-F5344CB8AC3E}">
        <p14:creationId xmlns:p14="http://schemas.microsoft.com/office/powerpoint/2010/main" val="182060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Build an App</a:t>
            </a:r>
          </a:p>
        </p:txBody>
      </p:sp>
    </p:spTree>
    <p:extLst>
      <p:ext uri="{BB962C8B-B14F-4D97-AF65-F5344CB8AC3E}">
        <p14:creationId xmlns:p14="http://schemas.microsoft.com/office/powerpoint/2010/main" val="623357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9751" y="3025185"/>
            <a:ext cx="10056972" cy="944156"/>
          </a:xfrm>
        </p:spPr>
        <p:txBody>
          <a:bodyPr/>
          <a:lstStyle/>
          <a:p>
            <a:r>
              <a:rPr lang="en-US" dirty="0"/>
              <a:t>Development Experience</a:t>
            </a:r>
          </a:p>
        </p:txBody>
      </p:sp>
    </p:spTree>
    <p:extLst>
      <p:ext uri="{BB962C8B-B14F-4D97-AF65-F5344CB8AC3E}">
        <p14:creationId xmlns:p14="http://schemas.microsoft.com/office/powerpoint/2010/main" val="13488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28896" y="1604307"/>
            <a:ext cx="13201112" cy="4609044"/>
          </a:xfrm>
        </p:spPr>
        <p:txBody>
          <a:bodyPr vert="horz" wrap="square" lIns="149217" tIns="93260" rIns="149217" bIns="93260" rtlCol="0" anchor="t">
            <a:noAutofit/>
          </a:bodyPr>
          <a:lstStyle/>
          <a:p>
            <a:pPr marL="571390" indent="-571390">
              <a:lnSpc>
                <a:spcPts val="4896"/>
              </a:lnSpc>
              <a:buFont typeface="Arial" charset="0"/>
              <a:buChar char="•"/>
            </a:pPr>
            <a:r>
              <a:rPr lang="en-US" sz="4080" dirty="0"/>
              <a:t>Introduction to Xamarin </a:t>
            </a:r>
          </a:p>
          <a:p>
            <a:pPr marL="571390" indent="-571390">
              <a:lnSpc>
                <a:spcPts val="4896"/>
              </a:lnSpc>
              <a:buFont typeface="Arial" charset="0"/>
              <a:buChar char="•"/>
            </a:pPr>
            <a:r>
              <a:rPr lang="en-US" sz="4080" dirty="0"/>
              <a:t>Cross Platform UI with Xamarin.Forms</a:t>
            </a:r>
          </a:p>
          <a:p>
            <a:pPr marL="571390" indent="-571390">
              <a:lnSpc>
                <a:spcPts val="4896"/>
              </a:lnSpc>
              <a:buFont typeface="Arial" charset="0"/>
              <a:buChar char="•"/>
            </a:pPr>
            <a:r>
              <a:rPr lang="en-US" sz="4080" dirty="0"/>
              <a:t>Connected Apps with Azure</a:t>
            </a:r>
          </a:p>
          <a:p>
            <a:pPr marL="571390" indent="-571390">
              <a:lnSpc>
                <a:spcPts val="4896"/>
              </a:lnSpc>
              <a:buFont typeface="Arial" charset="0"/>
              <a:buChar char="•"/>
            </a:pPr>
            <a:r>
              <a:rPr lang="en-US" sz="4080" dirty="0"/>
              <a:t>Lunch – Courtesy of Sponsor</a:t>
            </a:r>
          </a:p>
          <a:p>
            <a:pPr marL="571390" indent="-571390">
              <a:lnSpc>
                <a:spcPts val="4896"/>
              </a:lnSpc>
              <a:buFont typeface="Arial" charset="0"/>
              <a:buChar char="•"/>
            </a:pPr>
            <a:r>
              <a:rPr lang="en-US" sz="4080" dirty="0"/>
              <a:t>File -&gt; New App Workshop</a:t>
            </a:r>
          </a:p>
        </p:txBody>
      </p:sp>
      <p:sp>
        <p:nvSpPr>
          <p:cNvPr id="2" name="Title 1"/>
          <p:cNvSpPr>
            <a:spLocks noGrp="1"/>
          </p:cNvSpPr>
          <p:nvPr>
            <p:ph type="title"/>
          </p:nvPr>
        </p:nvSpPr>
        <p:spPr>
          <a:xfrm>
            <a:off x="4428801" y="295274"/>
            <a:ext cx="7794797" cy="917575"/>
          </a:xfrm>
        </p:spPr>
        <p:txBody>
          <a:bodyPr/>
          <a:lstStyle/>
          <a:p>
            <a:r>
              <a:rPr lang="en-US"/>
              <a:t>Agenda</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637" y="-187450"/>
            <a:ext cx="4313237" cy="1551112"/>
          </a:xfrm>
          <a:prstGeom prst="rect">
            <a:avLst/>
          </a:prstGeom>
        </p:spPr>
      </p:pic>
    </p:spTree>
    <p:extLst>
      <p:ext uri="{BB962C8B-B14F-4D97-AF65-F5344CB8AC3E}">
        <p14:creationId xmlns:p14="http://schemas.microsoft.com/office/powerpoint/2010/main" val="1536935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82" y="2001213"/>
            <a:ext cx="12434711" cy="2495272"/>
          </a:xfrm>
          <a:prstGeom prst="rect">
            <a:avLst/>
          </a:prstGeom>
          <a:noFill/>
        </p:spPr>
        <p:txBody>
          <a:bodyPr wrap="square" rtlCol="0">
            <a:spAutoFit/>
          </a:bodyPr>
          <a:lstStyle/>
          <a:p>
            <a:pPr algn="ctr"/>
            <a:r>
              <a:rPr lang="en-US" sz="7649" dirty="0">
                <a:solidFill>
                  <a:schemeClr val="bg1"/>
                </a:solidFill>
                <a:latin typeface="Segoe UI" charset="0"/>
                <a:ea typeface="Segoe UI" charset="0"/>
                <a:cs typeface="Segoe UI" charset="0"/>
              </a:rPr>
              <a:t>Xamarin is included</a:t>
            </a:r>
          </a:p>
          <a:p>
            <a:pPr algn="ctr"/>
            <a:r>
              <a:rPr lang="en-US" sz="7649" dirty="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75481" y="2125662"/>
            <a:ext cx="11885514" cy="2182284"/>
          </a:xfrm>
        </p:spPr>
        <p:txBody>
          <a:bodyPr/>
          <a:lstStyle/>
          <a:p>
            <a:pPr algn="ctr"/>
            <a:r>
              <a:rPr lang="en-US" dirty="0"/>
              <a:t>Xamarin is included in </a:t>
            </a:r>
            <a:br>
              <a:rPr lang="en-US" dirty="0"/>
            </a:br>
            <a:r>
              <a:rPr lang="en-US" dirty="0"/>
              <a:t>Visual Studio</a:t>
            </a:r>
          </a:p>
        </p:txBody>
      </p:sp>
      <p:sp>
        <p:nvSpPr>
          <p:cNvPr id="4" name="TextBox 3"/>
          <p:cNvSpPr txBox="1"/>
          <p:nvPr/>
        </p:nvSpPr>
        <p:spPr>
          <a:xfrm>
            <a:off x="882" y="5966541"/>
            <a:ext cx="12160113" cy="669400"/>
          </a:xfrm>
          <a:prstGeom prst="rect">
            <a:avLst/>
          </a:prstGeom>
          <a:noFill/>
        </p:spPr>
        <p:txBody>
          <a:bodyPr wrap="square" lIns="93260" tIns="74608" rIns="93260" bIns="74608" rtlCol="0">
            <a:spAutoFit/>
          </a:bodyPr>
          <a:lstStyle/>
          <a:p>
            <a:pPr algn="ctr">
              <a:lnSpc>
                <a:spcPct val="90000"/>
              </a:lnSpc>
              <a:spcAft>
                <a:spcPts val="306"/>
              </a:spcAft>
            </a:pPr>
            <a:r>
              <a:rPr lang="en-US" sz="3672" dirty="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1382179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Source – </a:t>
            </a:r>
            <a:r>
              <a:rPr lang="en-US" dirty="0" err="1"/>
              <a:t>open.xamarin.com</a:t>
            </a:r>
            <a:endParaRPr lang="en-US" dirty="0"/>
          </a:p>
        </p:txBody>
      </p:sp>
      <p:pic>
        <p:nvPicPr>
          <p:cNvPr id="3" name="Picture 2"/>
          <p:cNvPicPr>
            <a:picLocks noChangeAspect="1"/>
          </p:cNvPicPr>
          <p:nvPr/>
        </p:nvPicPr>
        <p:blipFill>
          <a:blip r:embed="rId3"/>
          <a:stretch>
            <a:fillRect/>
          </a:stretch>
        </p:blipFill>
        <p:spPr>
          <a:xfrm>
            <a:off x="882" y="1217047"/>
            <a:ext cx="12434711" cy="6339682"/>
          </a:xfrm>
          <a:prstGeom prst="rect">
            <a:avLst/>
          </a:prstGeom>
        </p:spPr>
      </p:pic>
    </p:spTree>
    <p:extLst>
      <p:ext uri="{BB962C8B-B14F-4D97-AF65-F5344CB8AC3E}">
        <p14:creationId xmlns:p14="http://schemas.microsoft.com/office/powerpoint/2010/main" val="957793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2" y="6346412"/>
            <a:ext cx="12434711" cy="742187"/>
          </a:xfrm>
        </p:spPr>
        <p:txBody>
          <a:bodyPr/>
          <a:lstStyle/>
          <a:p>
            <a:pPr algn="ctr"/>
            <a:r>
              <a:rPr lang="en-US" dirty="0"/>
              <a:t>Xamarin.com/Download</a:t>
            </a:r>
          </a:p>
        </p:txBody>
      </p:sp>
      <p:sp>
        <p:nvSpPr>
          <p:cNvPr id="2" name="Title 1"/>
          <p:cNvSpPr>
            <a:spLocks noGrp="1"/>
          </p:cNvSpPr>
          <p:nvPr>
            <p:ph type="title"/>
          </p:nvPr>
        </p:nvSpPr>
        <p:spPr/>
        <p:txBody>
          <a:bodyPr/>
          <a:lstStyle/>
          <a:p>
            <a:r>
              <a:rPr lang="en-US" dirty="0"/>
              <a:t>Visual Studio Integration</a:t>
            </a:r>
          </a:p>
        </p:txBody>
      </p:sp>
      <p:sp>
        <p:nvSpPr>
          <p:cNvPr id="6" name="Frame 5"/>
          <p:cNvSpPr/>
          <p:nvPr/>
        </p:nvSpPr>
        <p:spPr>
          <a:xfrm>
            <a:off x="2538295" y="3746583"/>
            <a:ext cx="3018053" cy="444238"/>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sp>
        <p:nvSpPr>
          <p:cNvPr id="8" name="Frame 7"/>
          <p:cNvSpPr/>
          <p:nvPr/>
        </p:nvSpPr>
        <p:spPr>
          <a:xfrm>
            <a:off x="6539083" y="2725002"/>
            <a:ext cx="2938874" cy="482346"/>
          </a:xfrm>
          <a:prstGeom prst="frame">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6119">
              <a:solidFill>
                <a:schemeClr val="tx1"/>
              </a:solidFill>
            </a:endParaRPr>
          </a:p>
        </p:txBody>
      </p:sp>
      <p:pic>
        <p:nvPicPr>
          <p:cNvPr id="3" name="Picture 2"/>
          <p:cNvPicPr>
            <a:picLocks noChangeAspect="1"/>
          </p:cNvPicPr>
          <p:nvPr/>
        </p:nvPicPr>
        <p:blipFill>
          <a:blip r:embed="rId3"/>
          <a:stretch>
            <a:fillRect/>
          </a:stretch>
        </p:blipFill>
        <p:spPr>
          <a:xfrm>
            <a:off x="1759628" y="1212855"/>
            <a:ext cx="8927334" cy="5021626"/>
          </a:xfrm>
          <a:prstGeom prst="rect">
            <a:avLst/>
          </a:prstGeom>
        </p:spPr>
      </p:pic>
    </p:spTree>
    <p:extLst>
      <p:ext uri="{BB962C8B-B14F-4D97-AF65-F5344CB8AC3E}">
        <p14:creationId xmlns:p14="http://schemas.microsoft.com/office/powerpoint/2010/main" val="237281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Xamarin for Visual Studio</a:t>
            </a:r>
          </a:p>
        </p:txBody>
      </p:sp>
      <p:pic>
        <p:nvPicPr>
          <p:cNvPr id="4" name="Picture 3" descr="xamarin designer for ios visual studio.png"/>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68745" y="1212849"/>
            <a:ext cx="10714176" cy="5535658"/>
          </a:xfrm>
          <a:prstGeom prst="rect">
            <a:avLst/>
          </a:prstGeom>
        </p:spPr>
      </p:pic>
      <p:pic>
        <p:nvPicPr>
          <p:cNvPr id="5" name="Xamarin Designer for iOS Visual Studio.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79596" y="1833556"/>
            <a:ext cx="6494565" cy="4059104"/>
          </a:xfrm>
          <a:prstGeom prst="rect">
            <a:avLst/>
          </a:prstGeom>
        </p:spPr>
      </p:pic>
    </p:spTree>
    <p:extLst>
      <p:ext uri="{BB962C8B-B14F-4D97-AF65-F5344CB8AC3E}">
        <p14:creationId xmlns:p14="http://schemas.microsoft.com/office/powerpoint/2010/main" val="115895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5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0">
                <p:cTn id="12" fill="remove"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 Studio iOS Simulator Remoting</a:t>
            </a:r>
          </a:p>
        </p:txBody>
      </p:sp>
      <p:sp>
        <p:nvSpPr>
          <p:cNvPr id="3" name="TextBox 2"/>
          <p:cNvSpPr txBox="1"/>
          <p:nvPr/>
        </p:nvSpPr>
        <p:spPr>
          <a:xfrm>
            <a:off x="622619" y="1668462"/>
            <a:ext cx="5595620" cy="3936351"/>
          </a:xfrm>
          <a:prstGeom prst="rect">
            <a:avLst/>
          </a:prstGeom>
          <a:noFill/>
        </p:spPr>
        <p:txBody>
          <a:bodyPr wrap="square" rtlCol="0">
            <a:spAutoFit/>
          </a:bodyPr>
          <a:lstStyle/>
          <a:p>
            <a:pPr marL="349724" indent="-349724">
              <a:buFont typeface="Arial" charset="0"/>
              <a:buChar char="•"/>
            </a:pPr>
            <a:r>
              <a:rPr lang="en-US" sz="4080" dirty="0">
                <a:solidFill>
                  <a:srgbClr val="404040"/>
                </a:solidFill>
                <a:latin typeface="+mj-lt"/>
                <a:ea typeface="Segoe UI" charset="0"/>
                <a:cs typeface="Segoe UI" charset="0"/>
              </a:rPr>
              <a:t>Multi-Touch Enabled</a:t>
            </a:r>
          </a:p>
          <a:p>
            <a:pPr marL="349724" indent="-349724">
              <a:buFont typeface="Arial" charset="0"/>
              <a:buChar char="•"/>
            </a:pPr>
            <a:r>
              <a:rPr lang="en-US" sz="4080" dirty="0">
                <a:solidFill>
                  <a:srgbClr val="404040"/>
                </a:solidFill>
                <a:latin typeface="+mj-lt"/>
                <a:ea typeface="Segoe UI" charset="0"/>
                <a:cs typeface="Segoe UI" charset="0"/>
              </a:rPr>
              <a:t>Pressure Sensitive</a:t>
            </a:r>
          </a:p>
          <a:p>
            <a:pPr marL="349724" indent="-349724">
              <a:buFont typeface="Arial" charset="0"/>
              <a:buChar char="•"/>
            </a:pPr>
            <a:r>
              <a:rPr lang="en-US" sz="4080" dirty="0">
                <a:solidFill>
                  <a:srgbClr val="404040"/>
                </a:solidFill>
                <a:latin typeface="+mj-lt"/>
                <a:ea typeface="Segoe UI" charset="0"/>
                <a:cs typeface="Segoe UI" charset="0"/>
              </a:rPr>
              <a:t>Super Fast</a:t>
            </a:r>
          </a:p>
          <a:p>
            <a:pPr marL="349724" indent="-349724">
              <a:buFont typeface="Arial" charset="0"/>
              <a:buChar char="•"/>
            </a:pPr>
            <a:r>
              <a:rPr lang="en-US" sz="4080" dirty="0">
                <a:solidFill>
                  <a:srgbClr val="404040"/>
                </a:solidFill>
                <a:latin typeface="+mj-lt"/>
                <a:ea typeface="Segoe UI" charset="0"/>
                <a:cs typeface="Segoe UI" charset="0"/>
              </a:rPr>
              <a:t>Rotate, screenshots, location changes</a:t>
            </a:r>
          </a:p>
          <a:p>
            <a:pPr marL="349724" indent="-349724">
              <a:buFont typeface="Arial" charset="0"/>
              <a:buChar char="•"/>
            </a:pPr>
            <a:r>
              <a:rPr lang="en-US" sz="4080" dirty="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136760" y="1100834"/>
            <a:ext cx="12434711" cy="6273312"/>
          </a:xfrm>
          <a:prstGeom prst="rect">
            <a:avLst/>
          </a:prstGeom>
        </p:spPr>
      </p:pic>
      <p:sp>
        <p:nvSpPr>
          <p:cNvPr id="6" name="Text Placeholder 3"/>
          <p:cNvSpPr txBox="1">
            <a:spLocks/>
          </p:cNvSpPr>
          <p:nvPr/>
        </p:nvSpPr>
        <p:spPr>
          <a:xfrm>
            <a:off x="275484" y="6383735"/>
            <a:ext cx="11885514" cy="313928"/>
          </a:xfrm>
          <a:prstGeom prst="rect">
            <a:avLst/>
          </a:prstGeom>
        </p:spPr>
        <p:txBody>
          <a:bodyPr/>
          <a:lstStyle>
            <a:lvl1pPr marL="672324" marR="0" indent="-672324" algn="l" defTabSz="1828827" rtl="0" eaLnBrk="1" fontAlgn="auto" latinLnBrk="0" hangingPunct="1">
              <a:lnSpc>
                <a:spcPct val="90000"/>
              </a:lnSpc>
              <a:spcBef>
                <a:spcPct val="20000"/>
              </a:spcBef>
              <a:spcAft>
                <a:spcPts val="0"/>
              </a:spcAft>
              <a:buClrTx/>
              <a:buSzPct val="90000"/>
              <a:buFont typeface="Arial" pitchFamily="34" charset="0"/>
              <a:buChar char="•"/>
              <a:tabLst/>
              <a:defRPr sz="7843" kern="1200" spc="0" baseline="0">
                <a:gradFill>
                  <a:gsLst>
                    <a:gs pos="1250">
                      <a:schemeClr val="tx1"/>
                    </a:gs>
                    <a:gs pos="100000">
                      <a:schemeClr val="tx1"/>
                    </a:gs>
                  </a:gsLst>
                  <a:lin ang="5400000" scaled="0"/>
                </a:gradFill>
                <a:latin typeface="+mj-lt"/>
                <a:ea typeface="+mn-ea"/>
                <a:cs typeface="+mn-cs"/>
              </a:defRPr>
            </a:lvl1pPr>
            <a:lvl2pPr marL="1145441" marR="0" indent="-473117" algn="l" defTabSz="1828827" rtl="0" eaLnBrk="1" fontAlgn="auto" latinLnBrk="0" hangingPunct="1">
              <a:lnSpc>
                <a:spcPct val="90000"/>
              </a:lnSpc>
              <a:spcBef>
                <a:spcPct val="20000"/>
              </a:spcBef>
              <a:spcAft>
                <a:spcPts val="0"/>
              </a:spcAft>
              <a:buClrTx/>
              <a:buSzPct val="90000"/>
              <a:buFont typeface="Arial" pitchFamily="34" charset="0"/>
              <a:buChar char="•"/>
              <a:tabLst/>
              <a:defRPr sz="4706" kern="1200" spc="0" baseline="0">
                <a:gradFill>
                  <a:gsLst>
                    <a:gs pos="1250">
                      <a:schemeClr val="tx1"/>
                    </a:gs>
                    <a:gs pos="100000">
                      <a:schemeClr val="tx1"/>
                    </a:gs>
                  </a:gsLst>
                  <a:lin ang="5400000" scaled="0"/>
                </a:gradFill>
                <a:latin typeface="+mn-lt"/>
                <a:ea typeface="+mn-ea"/>
                <a:cs typeface="+mn-cs"/>
              </a:defRPr>
            </a:lvl2pPr>
            <a:lvl3pPr marL="1568756"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n-lt"/>
                <a:ea typeface="+mn-ea"/>
                <a:cs typeface="+mn-cs"/>
              </a:defRPr>
            </a:lvl3pPr>
            <a:lvl4pPr marL="2016972"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4pPr>
            <a:lvl5pPr marL="2465188" marR="0" indent="-448216" algn="l" defTabSz="182882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n-lt"/>
                <a:ea typeface="+mn-ea"/>
                <a:cs typeface="+mn-cs"/>
              </a:defRPr>
            </a:lvl5pPr>
            <a:lvl6pPr marL="5029274"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6pPr>
            <a:lvl7pPr marL="5943690"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7pPr>
            <a:lvl8pPr marL="6858103"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8pPr>
            <a:lvl9pPr marL="7772519" indent="-457208" algn="l" defTabSz="1828827" rtl="0" eaLnBrk="1" latinLnBrk="0" hangingPunct="1">
              <a:spcBef>
                <a:spcPct val="20000"/>
              </a:spcBef>
              <a:buFont typeface="Arial" pitchFamily="34" charset="0"/>
              <a:buChar char="•"/>
              <a:defRPr sz="3921" kern="1200">
                <a:solidFill>
                  <a:schemeClr val="tx1"/>
                </a:solidFill>
                <a:latin typeface="+mn-lt"/>
                <a:ea typeface="+mn-ea"/>
                <a:cs typeface="+mn-cs"/>
              </a:defRPr>
            </a:lvl9pPr>
          </a:lstStyle>
          <a:p>
            <a:pPr marL="0" indent="0">
              <a:buNone/>
            </a:pPr>
            <a:r>
              <a:rPr lang="en-US" sz="1632" dirty="0"/>
              <a:t>*Requires Visual Studio Enterprise</a:t>
            </a:r>
          </a:p>
        </p:txBody>
      </p:sp>
    </p:spTree>
    <p:extLst>
      <p:ext uri="{BB962C8B-B14F-4D97-AF65-F5344CB8AC3E}">
        <p14:creationId xmlns:p14="http://schemas.microsoft.com/office/powerpoint/2010/main" val="214495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6F6F6"/>
        </a:solidFill>
        <a:effectLst/>
      </p:bgPr>
    </p:bg>
    <p:spTree>
      <p:nvGrpSpPr>
        <p:cNvPr id="1" name=""/>
        <p:cNvGrpSpPr/>
        <p:nvPr/>
      </p:nvGrpSpPr>
      <p:grpSpPr>
        <a:xfrm>
          <a:off x="0" y="0"/>
          <a:ext cx="0" cy="0"/>
          <a:chOff x="0" y="0"/>
          <a:chExt cx="0" cy="0"/>
        </a:xfrm>
      </p:grpSpPr>
      <p:grpSp>
        <p:nvGrpSpPr>
          <p:cNvPr id="8" name="Group 7"/>
          <p:cNvGrpSpPr/>
          <p:nvPr/>
        </p:nvGrpSpPr>
        <p:grpSpPr>
          <a:xfrm>
            <a:off x="3932237" y="1363662"/>
            <a:ext cx="10192104" cy="5836768"/>
            <a:chOff x="4659313" y="1410393"/>
            <a:chExt cx="7532687" cy="4313785"/>
          </a:xfrm>
        </p:grpSpPr>
        <p:grpSp>
          <p:nvGrpSpPr>
            <p:cNvPr id="20" name="Group 19"/>
            <p:cNvGrpSpPr/>
            <p:nvPr/>
          </p:nvGrpSpPr>
          <p:grpSpPr>
            <a:xfrm>
              <a:off x="4659313" y="1410393"/>
              <a:ext cx="7532687" cy="4313785"/>
              <a:chOff x="3148968" y="1268868"/>
              <a:chExt cx="8934715" cy="5116692"/>
            </a:xfrm>
          </p:grpSpPr>
          <p:pic>
            <p:nvPicPr>
              <p:cNvPr id="9"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9" name="Picture 1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4" name="Picture 3"/>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66698" y="1690892"/>
              <a:ext cx="5447976" cy="3404985"/>
            </a:xfrm>
            <a:prstGeom prst="rect">
              <a:avLst/>
            </a:prstGeom>
          </p:spPr>
        </p:pic>
      </p:grpSp>
      <p:sp>
        <p:nvSpPr>
          <p:cNvPr id="5" name="Title 1"/>
          <p:cNvSpPr txBox="1">
            <a:spLocks/>
          </p:cNvSpPr>
          <p:nvPr/>
        </p:nvSpPr>
        <p:spPr>
          <a:xfrm>
            <a:off x="365556" y="231469"/>
            <a:ext cx="8001000" cy="881305"/>
          </a:xfrm>
          <a:prstGeom prst="rect">
            <a:avLst/>
          </a:prstGeom>
        </p:spPr>
        <p:txBody>
          <a:bodyPr lIns="149196" tIns="9325" rIns="149196" bIns="9325"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32614" rtl="0" eaLnBrk="1" fontAlgn="auto" latinLnBrk="0" hangingPunct="1">
              <a:lnSpc>
                <a:spcPct val="90000"/>
              </a:lnSpc>
              <a:spcBef>
                <a:spcPts val="0"/>
              </a:spcBef>
              <a:spcAft>
                <a:spcPts val="0"/>
              </a:spcAft>
              <a:buClrTx/>
              <a:buSzTx/>
              <a:buFontTx/>
              <a:buNone/>
              <a:tabLst/>
              <a:defRPr/>
            </a:pPr>
            <a:r>
              <a:rPr kumimoji="0" lang="en-US" sz="6000" b="0" i="0" u="none" strike="noStrike" kern="1200" cap="none" spc="-102" normalizeH="0" baseline="0" noProof="0" dirty="0">
                <a:ln w="3175">
                  <a:noFill/>
                </a:ln>
                <a:solidFill>
                  <a:schemeClr val="tx1"/>
                </a:solidFill>
                <a:effectLst/>
                <a:uLnTx/>
                <a:uFillTx/>
                <a:latin typeface="+mj-lt"/>
                <a:ea typeface="+mn-ea"/>
                <a:cs typeface="Segoe UI Semilight" panose="020B0402040204020203" pitchFamily="34" charset="0"/>
              </a:rPr>
              <a:t>Visual Studio for Mac</a:t>
            </a:r>
          </a:p>
        </p:txBody>
      </p:sp>
      <p:sp>
        <p:nvSpPr>
          <p:cNvPr id="7" name="Rectangle 6"/>
          <p:cNvSpPr/>
          <p:nvPr/>
        </p:nvSpPr>
        <p:spPr>
          <a:xfrm>
            <a:off x="365556" y="1948940"/>
            <a:ext cx="4598920" cy="5278753"/>
          </a:xfrm>
          <a:prstGeom prst="rect">
            <a:avLst/>
          </a:prstGeom>
        </p:spPr>
        <p:txBody>
          <a:bodyPr wrap="square" lIns="149196">
            <a:spAutoFit/>
          </a:bodyPr>
          <a:lstStyle/>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iOS, Android, &amp; </a:t>
            </a:r>
            <a:r>
              <a:rPr kumimoji="0" lang="en-US" sz="2856" b="0" i="0" u="none" strike="noStrike" kern="0" cap="none" spc="-103" normalizeH="0" baseline="0" noProof="0" dirty="0" err="1">
                <a:ln w="3175">
                  <a:noFill/>
                </a:ln>
                <a:solidFill>
                  <a:srgbClr val="282D32"/>
                </a:solidFill>
                <a:effectLst/>
                <a:uLnTx/>
                <a:uFillTx/>
                <a:latin typeface="+mj-lt"/>
                <a:cs typeface="Segoe UI Semibold" panose="020B0702040204020203" pitchFamily="34" charset="0"/>
                <a:sym typeface="Wingdings" panose="05000000000000000000" pitchFamily="2" charset="2"/>
              </a:rPr>
              <a:t>macOS</a:t>
            </a: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.NET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.NET Core &amp; ASP.NET Core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Tools for Azure</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Unity Game Development</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Azure Functions</a:t>
            </a: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err="1">
                <a:ln w="3175">
                  <a:noFill/>
                </a:ln>
                <a:solidFill>
                  <a:srgbClr val="282D32"/>
                </a:solidFill>
                <a:effectLst/>
                <a:uLnTx/>
                <a:uFillTx/>
                <a:latin typeface="+mj-lt"/>
                <a:cs typeface="Segoe UI Semibold" panose="020B0702040204020203" pitchFamily="34" charset="0"/>
                <a:sym typeface="Wingdings" panose="05000000000000000000" pitchFamily="2" charset="2"/>
              </a:rPr>
              <a:t>IoT</a:t>
            </a: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a:p>
            <a:pPr marL="0" marR="0" lvl="0" indent="0" defTabSz="950933" eaLnBrk="1" fontAlgn="auto" latinLnBrk="0" hangingPunct="1">
              <a:lnSpc>
                <a:spcPct val="100000"/>
              </a:lnSpc>
              <a:spcBef>
                <a:spcPct val="0"/>
              </a:spcBef>
              <a:spcAft>
                <a:spcPts val="1224"/>
              </a:spcAft>
              <a:buClrTx/>
              <a:buSzTx/>
              <a:buFontTx/>
              <a:buNone/>
              <a:tabLst/>
              <a:defRPr/>
            </a:pPr>
            <a:r>
              <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rPr>
              <a:t>Docker</a:t>
            </a:r>
          </a:p>
          <a:p>
            <a:pPr marL="0" marR="0" lvl="0" indent="0" defTabSz="950933" eaLnBrk="1" fontAlgn="auto" latinLnBrk="0" hangingPunct="1">
              <a:lnSpc>
                <a:spcPct val="100000"/>
              </a:lnSpc>
              <a:spcBef>
                <a:spcPct val="0"/>
              </a:spcBef>
              <a:spcAft>
                <a:spcPts val="1224"/>
              </a:spcAft>
              <a:buClrTx/>
              <a:buSzTx/>
              <a:buFontTx/>
              <a:buNone/>
              <a:tabLst/>
              <a:defRPr/>
            </a:pPr>
            <a:endParaRPr kumimoji="0" lang="en-US" sz="2856" b="0" i="0" u="none" strike="noStrike" kern="0" cap="none" spc="-103" normalizeH="0" baseline="0" noProof="0" dirty="0">
              <a:ln w="3175">
                <a:noFill/>
              </a:ln>
              <a:solidFill>
                <a:srgbClr val="282D32"/>
              </a:solidFill>
              <a:effectLst/>
              <a:uLnTx/>
              <a:uFillTx/>
              <a:latin typeface="+mj-lt"/>
              <a:cs typeface="Segoe UI Semibold" panose="020B0702040204020203" pitchFamily="34" charset="0"/>
              <a:sym typeface="Wingdings" panose="05000000000000000000" pitchFamily="2" charset="2"/>
            </a:endParaRPr>
          </a:p>
        </p:txBody>
      </p:sp>
    </p:spTree>
    <p:extLst>
      <p:ext uri="{BB962C8B-B14F-4D97-AF65-F5344CB8AC3E}">
        <p14:creationId xmlns:p14="http://schemas.microsoft.com/office/powerpoint/2010/main" val="11950015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Streamlined Development</a:t>
            </a:r>
          </a:p>
        </p:txBody>
      </p:sp>
    </p:spTree>
    <p:extLst>
      <p:ext uri="{BB962C8B-B14F-4D97-AF65-F5344CB8AC3E}">
        <p14:creationId xmlns:p14="http://schemas.microsoft.com/office/powerpoint/2010/main" val="155175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p:cNvSpPr/>
          <p:nvPr/>
        </p:nvSpPr>
        <p:spPr bwMode="auto">
          <a:xfrm>
            <a:off x="3283503" y="2704322"/>
            <a:ext cx="5869469" cy="274253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283503" y="2226969"/>
            <a:ext cx="1939910" cy="454573"/>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9" name="Rectangle 28"/>
          <p:cNvSpPr/>
          <p:nvPr/>
        </p:nvSpPr>
        <p:spPr bwMode="auto">
          <a:xfrm>
            <a:off x="5248283" y="2226969"/>
            <a:ext cx="1939910" cy="454573"/>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0" name="Rectangle 29"/>
          <p:cNvSpPr/>
          <p:nvPr/>
        </p:nvSpPr>
        <p:spPr bwMode="auto">
          <a:xfrm>
            <a:off x="7213062" y="2226969"/>
            <a:ext cx="1939910" cy="454573"/>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7" name="Oval 46"/>
          <p:cNvSpPr/>
          <p:nvPr/>
        </p:nvSpPr>
        <p:spPr bwMode="auto">
          <a:xfrm>
            <a:off x="3853639" y="1259410"/>
            <a:ext cx="799637" cy="799635"/>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5818420" y="1256415"/>
            <a:ext cx="799637" cy="799635"/>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3" name="Oval 52"/>
          <p:cNvSpPr/>
          <p:nvPr/>
        </p:nvSpPr>
        <p:spPr bwMode="auto">
          <a:xfrm>
            <a:off x="7783199" y="1256415"/>
            <a:ext cx="799637" cy="799635"/>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Up Arrow 4"/>
          <p:cNvSpPr/>
          <p:nvPr/>
        </p:nvSpPr>
        <p:spPr bwMode="auto">
          <a:xfrm>
            <a:off x="3876896" y="2903486"/>
            <a:ext cx="753122" cy="683713"/>
          </a:xfrm>
          <a:prstGeom prst="upArrow">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5" name="Up Arrow 64"/>
          <p:cNvSpPr/>
          <p:nvPr/>
        </p:nvSpPr>
        <p:spPr bwMode="auto">
          <a:xfrm>
            <a:off x="5841676" y="2903486"/>
            <a:ext cx="753122" cy="683713"/>
          </a:xfrm>
          <a:prstGeom prst="upArrow">
            <a:avLst/>
          </a:prstGeom>
          <a:solidFill>
            <a:srgbClr val="5DA1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68" name="Up Arrow 67"/>
          <p:cNvSpPr/>
          <p:nvPr/>
        </p:nvSpPr>
        <p:spPr bwMode="auto">
          <a:xfrm>
            <a:off x="7806455" y="2903486"/>
            <a:ext cx="753122" cy="683713"/>
          </a:xfrm>
          <a:prstGeom prst="upArrow">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gradFill>
                <a:gsLst>
                  <a:gs pos="0">
                    <a:srgbClr val="FFFFFF"/>
                  </a:gs>
                  <a:gs pos="100000">
                    <a:srgbClr val="FFFFFF"/>
                  </a:gs>
                </a:gsLst>
                <a:lin ang="5400000" scaled="0"/>
              </a:gradFill>
              <a:ea typeface="Segoe UI" pitchFamily="34" charset="0"/>
              <a:cs typeface="Segoe UI" pitchFamily="34" charset="0"/>
            </a:endParaRPr>
          </a:p>
        </p:txBody>
      </p:sp>
      <p:sp>
        <p:nvSpPr>
          <p:cNvPr id="70" name="TextBox 69"/>
          <p:cNvSpPr txBox="1"/>
          <p:nvPr/>
        </p:nvSpPr>
        <p:spPr>
          <a:xfrm>
            <a:off x="3283503" y="3614706"/>
            <a:ext cx="5869469" cy="871764"/>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672" dirty="0">
                <a:solidFill>
                  <a:schemeClr val="bg1"/>
                </a:solidFill>
                <a:latin typeface="+mj-lt"/>
              </a:rPr>
              <a:t>Shared C# Backend</a:t>
            </a:r>
          </a:p>
        </p:txBody>
      </p:sp>
      <p:pic>
        <p:nvPicPr>
          <p:cNvPr id="19"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4013599" y="148256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1389207"/>
            <a:ext cx="428266" cy="515126"/>
          </a:xfrm>
          <a:prstGeom prst="rect">
            <a:avLst/>
          </a:prstGeom>
        </p:spPr>
      </p:pic>
      <p:pic>
        <p:nvPicPr>
          <p:cNvPr id="21" name="Picture 20"/>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67690" y="1422230"/>
            <a:ext cx="430653" cy="430527"/>
          </a:xfrm>
          <a:prstGeom prst="rect">
            <a:avLst/>
          </a:prstGeom>
        </p:spPr>
      </p:pic>
    </p:spTree>
    <p:extLst>
      <p:ext uri="{BB962C8B-B14F-4D97-AF65-F5344CB8AC3E}">
        <p14:creationId xmlns:p14="http://schemas.microsoft.com/office/powerpoint/2010/main" val="1292589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70"/>
                                        </p:tgtEl>
                                      </p:cBhvr>
                                    </p:animEffect>
                                    <p:set>
                                      <p:cBhvr>
                                        <p:cTn id="10" dur="1" fill="hold">
                                          <p:stCondLst>
                                            <p:cond delay="499"/>
                                          </p:stCondLst>
                                        </p:cTn>
                                        <p:tgtEl>
                                          <p:spTgt spid="70"/>
                                        </p:tgtEl>
                                        <p:attrNameLst>
                                          <p:attrName>style.visibility</p:attrName>
                                        </p:attrNameLst>
                                      </p:cBhvr>
                                      <p:to>
                                        <p:strVal val="hidden"/>
                                      </p:to>
                                    </p:set>
                                  </p:childTnLst>
                                </p:cTn>
                              </p:par>
                            </p:childTnLst>
                          </p:cTn>
                        </p:par>
                        <p:par>
                          <p:cTn id="11" fill="hold">
                            <p:stCondLst>
                              <p:cond delay="500"/>
                            </p:stCondLst>
                            <p:childTnLst>
                              <p:par>
                                <p:cTn id="12" presetID="10" presetClass="entr" presetSubtype="0" fill="hold" grpId="1"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par>
                                <p:cTn id="21"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2" dur="1000" spd="-100000" fill="hold"/>
                                        <p:tgtEl>
                                          <p:spTgt spid="5"/>
                                        </p:tgtEl>
                                        <p:attrNameLst>
                                          <p:attrName>ppt_x</p:attrName>
                                          <p:attrName>ppt_y</p:attrName>
                                        </p:attrNameLst>
                                      </p:cBhvr>
                                      <p:rCtr x="0" y="2036"/>
                                    </p:animMotion>
                                  </p:childTnLst>
                                </p:cTn>
                              </p:par>
                              <p:par>
                                <p:cTn id="23" presetID="42" presetClass="path" presetSubtype="0" repeatCount="indefinite" accel="50000" decel="50000" fill="remove" grpId="0" nodeType="withEffect">
                                  <p:stCondLst>
                                    <p:cond delay="0"/>
                                  </p:stCondLst>
                                  <p:childTnLst>
                                    <p:animMotion origin="layout" path="M -4.05314E-6 -3.46599E-6 L -4.05314E-6 0.04096 " pathEditMode="relative" rAng="0" ptsTypes="AA">
                                      <p:cBhvr>
                                        <p:cTn id="24" dur="1000" spd="-100000" fill="hold"/>
                                        <p:tgtEl>
                                          <p:spTgt spid="65"/>
                                        </p:tgtEl>
                                        <p:attrNameLst>
                                          <p:attrName>ppt_x</p:attrName>
                                          <p:attrName>ppt_y</p:attrName>
                                        </p:attrNameLst>
                                      </p:cBhvr>
                                      <p:rCtr x="0" y="2036"/>
                                    </p:animMotion>
                                  </p:childTnLst>
                                </p:cTn>
                              </p:par>
                              <p:par>
                                <p:cTn id="25" presetID="42" presetClass="path" presetSubtype="0" repeatCount="indefinite" accel="50000" decel="50000" fill="remove" grpId="0" nodeType="withEffect">
                                  <p:stCondLst>
                                    <p:cond delay="0"/>
                                  </p:stCondLst>
                                  <p:childTnLst>
                                    <p:animMotion origin="layout" path="M -4.09221E-6 -4.2249E-6 L -4.09221E-6 0.04119 " pathEditMode="relative" rAng="0" ptsTypes="AA">
                                      <p:cBhvr>
                                        <p:cTn id="26" dur="1000" spd="-100000" fill="hold"/>
                                        <p:tgtEl>
                                          <p:spTgt spid="68"/>
                                        </p:tgtEl>
                                        <p:attrNameLst>
                                          <p:attrName>ppt_x</p:attrName>
                                          <p:attrName>ppt_y</p:attrName>
                                        </p:attrNameLst>
                                      </p:cBhvr>
                                      <p:rCtr x="0" y="20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5" grpId="0" animBg="1"/>
      <p:bldP spid="5" grpId="1" animBg="1"/>
      <p:bldP spid="65" grpId="0" animBg="1"/>
      <p:bldP spid="65" grpId="1" animBg="1"/>
      <p:bldP spid="68" grpId="0" animBg="1"/>
      <p:bldP spid="68" grpId="1" animBg="1"/>
      <p:bldP spid="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1708" y="1062343"/>
            <a:ext cx="3877140" cy="1583541"/>
          </a:xfrm>
        </p:spPr>
        <p:txBody>
          <a:bodyPr/>
          <a:lstStyle/>
          <a:p>
            <a:r>
              <a:rPr lang="en-US" dirty="0"/>
              <a:t>Platform</a:t>
            </a:r>
            <a:br>
              <a:rPr lang="en-US" dirty="0"/>
            </a:br>
            <a:r>
              <a:rPr lang="en-US" dirty="0"/>
              <a:t>Specific Code</a:t>
            </a:r>
          </a:p>
        </p:txBody>
      </p:sp>
      <p:sp>
        <p:nvSpPr>
          <p:cNvPr id="44" name="Text Placeholder 18"/>
          <p:cNvSpPr txBox="1">
            <a:spLocks/>
          </p:cNvSpPr>
          <p:nvPr/>
        </p:nvSpPr>
        <p:spPr>
          <a:xfrm>
            <a:off x="7351707" y="3148869"/>
            <a:ext cx="4053966" cy="2282941"/>
          </a:xfrm>
          <a:prstGeom prst="rect">
            <a:avLst/>
          </a:prstGeom>
        </p:spPr>
        <p:txBody>
          <a:bodyPr vert="horz" wrap="square" lIns="146283" tIns="91427" rIns="146283" bIns="91427"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r>
              <a:rPr lang="en-US" sz="2800" dirty="0">
                <a:solidFill>
                  <a:schemeClr val="tx1"/>
                </a:solidFill>
                <a:latin typeface="+mj-lt"/>
              </a:rPr>
              <a:t>What if we didn’t have to write this code?</a:t>
            </a:r>
            <a:br>
              <a:rPr lang="en-US" sz="2800" dirty="0">
                <a:solidFill>
                  <a:schemeClr val="tx1"/>
                </a:solidFill>
                <a:latin typeface="+mj-lt"/>
              </a:rPr>
            </a:br>
            <a:endParaRPr lang="en-US" sz="2800" dirty="0">
              <a:solidFill>
                <a:schemeClr val="tx1"/>
              </a:solidFill>
              <a:latin typeface="+mj-lt"/>
            </a:endParaRPr>
          </a:p>
          <a:p>
            <a:pPr marL="0" indent="0"/>
            <a:r>
              <a:rPr lang="en-US" sz="2800" dirty="0">
                <a:solidFill>
                  <a:schemeClr val="tx1"/>
                </a:solidFill>
                <a:latin typeface="+mj-lt"/>
              </a:rPr>
              <a:t>What if we could access it from shared code?</a:t>
            </a:r>
          </a:p>
          <a:p>
            <a:pPr marL="0" indent="0"/>
            <a:endParaRPr lang="en-US" sz="2800" dirty="0">
              <a:solidFill>
                <a:schemeClr val="tx1"/>
              </a:solidFill>
              <a:latin typeface="+mj-lt"/>
            </a:endParaRPr>
          </a:p>
        </p:txBody>
      </p:sp>
      <p:grpSp>
        <p:nvGrpSpPr>
          <p:cNvPr id="27" name="Group 26"/>
          <p:cNvGrpSpPr/>
          <p:nvPr/>
        </p:nvGrpSpPr>
        <p:grpSpPr>
          <a:xfrm>
            <a:off x="713473" y="1241606"/>
            <a:ext cx="6203969" cy="4459395"/>
            <a:chOff x="999919" y="1803013"/>
            <a:chExt cx="5177336" cy="3721453"/>
          </a:xfrm>
        </p:grpSpPr>
        <p:grpSp>
          <p:nvGrpSpPr>
            <p:cNvPr id="28" name="Group 27"/>
            <p:cNvGrpSpPr/>
            <p:nvPr/>
          </p:nvGrpSpPr>
          <p:grpSpPr>
            <a:xfrm>
              <a:off x="999919" y="2547632"/>
              <a:ext cx="5177336" cy="2976834"/>
              <a:chOff x="2819400" y="2108200"/>
              <a:chExt cx="5994400" cy="413529"/>
            </a:xfrm>
          </p:grpSpPr>
          <p:sp>
            <p:nvSpPr>
              <p:cNvPr id="57" name="Rectangle 56"/>
              <p:cNvSpPr/>
              <p:nvPr/>
            </p:nvSpPr>
            <p:spPr bwMode="auto">
              <a:xfrm>
                <a:off x="2819400" y="2108200"/>
                <a:ext cx="1981200" cy="413529"/>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8" name="Rectangle 57"/>
              <p:cNvSpPr/>
              <p:nvPr/>
            </p:nvSpPr>
            <p:spPr bwMode="auto">
              <a:xfrm>
                <a:off x="4826000" y="2108200"/>
                <a:ext cx="1981200" cy="413529"/>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59" name="Rectangle 58"/>
              <p:cNvSpPr/>
              <p:nvPr/>
            </p:nvSpPr>
            <p:spPr bwMode="auto">
              <a:xfrm>
                <a:off x="6832600" y="2108200"/>
                <a:ext cx="1981200" cy="413529"/>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grpSp>
        <p:grpSp>
          <p:nvGrpSpPr>
            <p:cNvPr id="31" name="Group 30"/>
            <p:cNvGrpSpPr/>
            <p:nvPr/>
          </p:nvGrpSpPr>
          <p:grpSpPr>
            <a:xfrm>
              <a:off x="1552141" y="1803013"/>
              <a:ext cx="4056230" cy="615789"/>
              <a:chOff x="1583263" y="1838670"/>
              <a:chExt cx="4137565" cy="628137"/>
            </a:xfrm>
          </p:grpSpPr>
          <p:sp>
            <p:nvSpPr>
              <p:cNvPr id="55" name="Oval 54"/>
              <p:cNvSpPr/>
              <p:nvPr/>
            </p:nvSpPr>
            <p:spPr bwMode="auto">
              <a:xfrm>
                <a:off x="1583263" y="1841014"/>
                <a:ext cx="625793" cy="625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Oval 42"/>
              <p:cNvSpPr/>
              <p:nvPr/>
            </p:nvSpPr>
            <p:spPr bwMode="auto">
              <a:xfrm>
                <a:off x="3357681" y="1838670"/>
                <a:ext cx="625793" cy="625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095034" y="1838670"/>
                <a:ext cx="625794" cy="625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32" name="TextBox 31"/>
            <p:cNvSpPr txBox="1"/>
            <p:nvPr/>
          </p:nvSpPr>
          <p:spPr>
            <a:xfrm>
              <a:off x="1009461" y="2609179"/>
              <a:ext cx="1701611"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UI+APIs</a:t>
              </a:r>
            </a:p>
          </p:txBody>
        </p:sp>
        <p:sp>
          <p:nvSpPr>
            <p:cNvPr id="33" name="TextBox 32"/>
            <p:cNvSpPr txBox="1"/>
            <p:nvPr/>
          </p:nvSpPr>
          <p:spPr>
            <a:xfrm>
              <a:off x="4444163" y="2609179"/>
              <a:ext cx="1733092"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4" name="TextBox 33"/>
            <p:cNvSpPr txBox="1"/>
            <p:nvPr/>
          </p:nvSpPr>
          <p:spPr>
            <a:xfrm>
              <a:off x="2733010" y="2609177"/>
              <a:ext cx="1711153" cy="593905"/>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652" dirty="0">
                  <a:solidFill>
                    <a:schemeClr val="bg1"/>
                  </a:solidFill>
                </a:rPr>
                <a:t>UI + APIs</a:t>
              </a:r>
            </a:p>
          </p:txBody>
        </p:sp>
        <p:sp>
          <p:nvSpPr>
            <p:cNvPr id="35" name="TextBox 34"/>
            <p:cNvSpPr txBox="1"/>
            <p:nvPr/>
          </p:nvSpPr>
          <p:spPr>
            <a:xfrm>
              <a:off x="1042562" y="3344613"/>
              <a:ext cx="1642925"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6" name="TextBox 35"/>
            <p:cNvSpPr txBox="1"/>
            <p:nvPr/>
          </p:nvSpPr>
          <p:spPr>
            <a:xfrm>
              <a:off x="2785590"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sp>
          <p:nvSpPr>
            <p:cNvPr id="37" name="TextBox 36"/>
            <p:cNvSpPr txBox="1"/>
            <p:nvPr/>
          </p:nvSpPr>
          <p:spPr>
            <a:xfrm>
              <a:off x="4521967" y="3344613"/>
              <a:ext cx="1596994" cy="1977757"/>
            </a:xfrm>
            <a:prstGeom prst="rect">
              <a:avLst/>
            </a:prstGeom>
            <a:noFill/>
          </p:spPr>
          <p:txBody>
            <a:bodyPr wrap="square" lIns="182854" tIns="146283" rIns="182854" bIns="146283" rtlCol="0">
              <a:spAutoFit/>
            </a:bodyPr>
            <a:lstStyle/>
            <a:p>
              <a:pPr defTabSz="932293" fontAlgn="base">
                <a:lnSpc>
                  <a:spcPct val="120000"/>
                </a:lnSpc>
                <a:spcBef>
                  <a:spcPct val="0"/>
                </a:spcBef>
                <a:spcAft>
                  <a:spcPct val="0"/>
                </a:spcAft>
              </a:pPr>
              <a:r>
                <a:rPr lang="en-US" sz="1836" dirty="0">
                  <a:solidFill>
                    <a:schemeClr val="bg1"/>
                  </a:solidFill>
                </a:rPr>
                <a:t>Battery</a:t>
              </a:r>
            </a:p>
            <a:p>
              <a:pPr defTabSz="932293" fontAlgn="base">
                <a:lnSpc>
                  <a:spcPct val="120000"/>
                </a:lnSpc>
                <a:spcBef>
                  <a:spcPct val="0"/>
                </a:spcBef>
                <a:spcAft>
                  <a:spcPct val="0"/>
                </a:spcAft>
              </a:pPr>
              <a:r>
                <a:rPr lang="en-US" sz="1836" dirty="0">
                  <a:solidFill>
                    <a:schemeClr val="bg1"/>
                  </a:solidFill>
                </a:rPr>
                <a:t>GPS</a:t>
              </a:r>
            </a:p>
            <a:p>
              <a:pPr defTabSz="932293" fontAlgn="base">
                <a:lnSpc>
                  <a:spcPct val="120000"/>
                </a:lnSpc>
                <a:spcBef>
                  <a:spcPct val="0"/>
                </a:spcBef>
                <a:spcAft>
                  <a:spcPct val="0"/>
                </a:spcAft>
              </a:pPr>
              <a:r>
                <a:rPr lang="en-US" sz="1836" dirty="0">
                  <a:solidFill>
                    <a:schemeClr val="bg1"/>
                  </a:solidFill>
                </a:rPr>
                <a:t>Lights</a:t>
              </a:r>
            </a:p>
            <a:p>
              <a:pPr defTabSz="932293" fontAlgn="base">
                <a:lnSpc>
                  <a:spcPct val="120000"/>
                </a:lnSpc>
                <a:spcBef>
                  <a:spcPct val="0"/>
                </a:spcBef>
                <a:spcAft>
                  <a:spcPct val="0"/>
                </a:spcAft>
              </a:pPr>
              <a:r>
                <a:rPr lang="en-US" sz="1836" dirty="0">
                  <a:solidFill>
                    <a:schemeClr val="bg1"/>
                  </a:solidFill>
                </a:rPr>
                <a:t>Notifications</a:t>
              </a:r>
            </a:p>
            <a:p>
              <a:pPr defTabSz="932293" fontAlgn="base">
                <a:lnSpc>
                  <a:spcPct val="120000"/>
                </a:lnSpc>
                <a:spcBef>
                  <a:spcPct val="0"/>
                </a:spcBef>
                <a:spcAft>
                  <a:spcPct val="0"/>
                </a:spcAft>
              </a:pPr>
              <a:r>
                <a:rPr lang="en-US" sz="1836" dirty="0">
                  <a:solidFill>
                    <a:schemeClr val="bg1"/>
                  </a:solidFill>
                </a:rPr>
                <a:t>Settings</a:t>
              </a:r>
            </a:p>
            <a:p>
              <a:pPr defTabSz="932293" fontAlgn="base">
                <a:lnSpc>
                  <a:spcPct val="120000"/>
                </a:lnSpc>
                <a:spcBef>
                  <a:spcPct val="0"/>
                </a:spcBef>
                <a:spcAft>
                  <a:spcPct val="0"/>
                </a:spcAft>
              </a:pPr>
              <a:r>
                <a:rPr lang="en-US" sz="1836" dirty="0">
                  <a:solidFill>
                    <a:schemeClr val="bg1"/>
                  </a:solidFill>
                </a:rPr>
                <a:t>Text To Speech</a:t>
              </a:r>
            </a:p>
          </p:txBody>
        </p:sp>
      </p:grpSp>
      <p:pic>
        <p:nvPicPr>
          <p:cNvPr id="25"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89106" y="1454549"/>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621537" y="1351613"/>
            <a:ext cx="428266" cy="515126"/>
          </a:xfrm>
          <a:prstGeom prst="rect">
            <a:avLst/>
          </a:prstGeom>
        </p:spPr>
      </p:pic>
      <p:pic>
        <p:nvPicPr>
          <p:cNvPr id="29" name="Picture 2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652853" y="1394212"/>
            <a:ext cx="430653" cy="430527"/>
          </a:xfrm>
          <a:prstGeom prst="rect">
            <a:avLst/>
          </a:prstGeom>
        </p:spPr>
      </p:pic>
    </p:spTree>
    <p:extLst>
      <p:ext uri="{BB962C8B-B14F-4D97-AF65-F5344CB8AC3E}">
        <p14:creationId xmlns:p14="http://schemas.microsoft.com/office/powerpoint/2010/main" val="6141283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4">
                                            <p:txEl>
                                              <p:pRg st="1" end="1"/>
                                            </p:txEl>
                                          </p:spTgt>
                                        </p:tgtEl>
                                        <p:attrNameLst>
                                          <p:attrName>style.visibility</p:attrName>
                                        </p:attrNameLst>
                                      </p:cBhvr>
                                      <p:to>
                                        <p:strVal val="visible"/>
                                      </p:to>
                                    </p:set>
                                    <p:animEffect transition="in" filter="fade">
                                      <p:cBhvr>
                                        <p:cTn id="12" dur="500"/>
                                        <p:tgtEl>
                                          <p:spTgt spid="4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2586389" y="1748784"/>
            <a:ext cx="7263698" cy="3496958"/>
            <a:chOff x="3052885" y="1540490"/>
            <a:chExt cx="6086230" cy="2930090"/>
          </a:xfrm>
        </p:grpSpPr>
        <p:sp>
          <p:nvSpPr>
            <p:cNvPr id="29" name="Rectangle 28"/>
            <p:cNvSpPr/>
            <p:nvPr/>
          </p:nvSpPr>
          <p:spPr bwMode="auto">
            <a:xfrm>
              <a:off x="3052885" y="1540490"/>
              <a:ext cx="6086230" cy="884237"/>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6" name="Rectangle 25"/>
            <p:cNvSpPr/>
            <p:nvPr/>
          </p:nvSpPr>
          <p:spPr bwMode="auto">
            <a:xfrm>
              <a:off x="3052885" y="3100798"/>
              <a:ext cx="2010441" cy="471100"/>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6" name="Rectangle 45"/>
            <p:cNvSpPr/>
            <p:nvPr/>
          </p:nvSpPr>
          <p:spPr bwMode="auto">
            <a:xfrm>
              <a:off x="5089101" y="3100798"/>
              <a:ext cx="2010441" cy="471100"/>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7" name="Rectangle 46"/>
            <p:cNvSpPr/>
            <p:nvPr/>
          </p:nvSpPr>
          <p:spPr bwMode="auto">
            <a:xfrm>
              <a:off x="7125318" y="3100798"/>
              <a:ext cx="2010441" cy="471100"/>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9" name="TextBox 48"/>
            <p:cNvSpPr txBox="1"/>
            <p:nvPr/>
          </p:nvSpPr>
          <p:spPr>
            <a:xfrm>
              <a:off x="5089101" y="311439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TextToSpeech</a:t>
              </a:r>
            </a:p>
          </p:txBody>
        </p:sp>
        <p:sp>
          <p:nvSpPr>
            <p:cNvPr id="51" name="TextBox 50"/>
            <p:cNvSpPr txBox="1"/>
            <p:nvPr/>
          </p:nvSpPr>
          <p:spPr>
            <a:xfrm>
              <a:off x="3062426" y="1623127"/>
              <a:ext cx="6073333" cy="676803"/>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264" dirty="0">
                  <a:solidFill>
                    <a:schemeClr val="bg1"/>
                  </a:solidFill>
                  <a:latin typeface="+mj-lt"/>
                </a:rPr>
                <a:t>Speak(“Hello World”);</a:t>
              </a:r>
            </a:p>
          </p:txBody>
        </p:sp>
        <p:sp>
          <p:nvSpPr>
            <p:cNvPr id="54" name="Oval 53"/>
            <p:cNvSpPr/>
            <p:nvPr/>
          </p:nvSpPr>
          <p:spPr bwMode="auto">
            <a:xfrm>
              <a:off x="3697708" y="3749787"/>
              <a:ext cx="720794" cy="720793"/>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1" name="Oval 60"/>
            <p:cNvSpPr/>
            <p:nvPr/>
          </p:nvSpPr>
          <p:spPr bwMode="auto">
            <a:xfrm>
              <a:off x="5733924" y="3749787"/>
              <a:ext cx="720794" cy="720793"/>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Oval 62"/>
            <p:cNvSpPr/>
            <p:nvPr/>
          </p:nvSpPr>
          <p:spPr bwMode="auto">
            <a:xfrm>
              <a:off x="7757253" y="3749787"/>
              <a:ext cx="720795" cy="720793"/>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Down Arrow 66"/>
            <p:cNvSpPr/>
            <p:nvPr/>
          </p:nvSpPr>
          <p:spPr bwMode="auto">
            <a:xfrm>
              <a:off x="795608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69" name="TextBox 68"/>
            <p:cNvSpPr txBox="1"/>
            <p:nvPr/>
          </p:nvSpPr>
          <p:spPr>
            <a:xfrm>
              <a:off x="3052885" y="3120812"/>
              <a:ext cx="2010441"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AVSpeechSynthesizer</a:t>
              </a:r>
            </a:p>
          </p:txBody>
        </p:sp>
        <p:sp>
          <p:nvSpPr>
            <p:cNvPr id="70" name="TextBox 69"/>
            <p:cNvSpPr txBox="1"/>
            <p:nvPr/>
          </p:nvSpPr>
          <p:spPr>
            <a:xfrm>
              <a:off x="7099542" y="3115428"/>
              <a:ext cx="2036217" cy="43164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428" dirty="0">
                  <a:solidFill>
                    <a:schemeClr val="bg1"/>
                  </a:solidFill>
                </a:rPr>
                <a:t>SpeechSynthesizer</a:t>
              </a:r>
            </a:p>
          </p:txBody>
        </p:sp>
        <p:sp>
          <p:nvSpPr>
            <p:cNvPr id="71" name="Down Arrow 70"/>
            <p:cNvSpPr/>
            <p:nvPr/>
          </p:nvSpPr>
          <p:spPr bwMode="auto">
            <a:xfrm>
              <a:off x="5882800"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sp>
          <p:nvSpPr>
            <p:cNvPr id="72" name="Down Arrow 71"/>
            <p:cNvSpPr/>
            <p:nvPr/>
          </p:nvSpPr>
          <p:spPr bwMode="auto">
            <a:xfrm>
              <a:off x="3846584" y="2422750"/>
              <a:ext cx="423043" cy="536115"/>
            </a:xfrm>
            <a:prstGeom prst="downArrow">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3260" tIns="93260" rIns="34977" bIns="34977" rtlCol="0" anchor="b" anchorCtr="0"/>
            <a:lstStyle/>
            <a:p>
              <a:pPr algn="ctr" defTabSz="950961"/>
              <a:endParaRPr lang="en-US" sz="816" dirty="0">
                <a:solidFill>
                  <a:srgbClr val="70ACBB"/>
                </a:soli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525227" y="4651417"/>
            <a:ext cx="521710" cy="32840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4104" y="4565887"/>
            <a:ext cx="428266" cy="515126"/>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415678" y="4608185"/>
            <a:ext cx="430653" cy="430527"/>
          </a:xfrm>
          <a:prstGeom prst="rect">
            <a:avLst/>
          </a:prstGeom>
        </p:spPr>
      </p:pic>
    </p:spTree>
    <p:extLst>
      <p:ext uri="{BB962C8B-B14F-4D97-AF65-F5344CB8AC3E}">
        <p14:creationId xmlns:p14="http://schemas.microsoft.com/office/powerpoint/2010/main" val="8488213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evDays.png"/>
          <p:cNvPicPr>
            <a:picLocks noChangeAspect="1"/>
          </p:cNvPicPr>
          <p:nvPr/>
        </p:nvPicPr>
        <p:blipFill>
          <a:blip r:embed="rId3" cstate="print">
            <a:biLevel thresh="25000"/>
            <a:extLst>
              <a:ext uri="{28A0092B-C50C-407E-A947-70E740481C1C}">
                <a14:useLocalDpi xmlns:a14="http://schemas.microsoft.com/office/drawing/2010/main"/>
              </a:ext>
            </a:extLst>
          </a:blip>
          <a:stretch>
            <a:fillRect/>
          </a:stretch>
        </p:blipFill>
        <p:spPr>
          <a:xfrm>
            <a:off x="205430" y="6361646"/>
            <a:ext cx="2075148" cy="416052"/>
          </a:xfrm>
          <a:prstGeom prst="rect">
            <a:avLst/>
          </a:prstGeom>
        </p:spPr>
      </p:pic>
      <p:sp>
        <p:nvSpPr>
          <p:cNvPr id="5" name="TextBox 4"/>
          <p:cNvSpPr txBox="1"/>
          <p:nvPr/>
        </p:nvSpPr>
        <p:spPr>
          <a:xfrm>
            <a:off x="5948" y="4487394"/>
            <a:ext cx="12434711" cy="1647732"/>
          </a:xfrm>
          <a:prstGeom prst="rect">
            <a:avLst/>
          </a:prstGeom>
          <a:noFill/>
        </p:spPr>
        <p:txBody>
          <a:bodyPr wrap="square" lIns="186521" tIns="149217" rIns="186521" bIns="149217" rtlCol="0" anchor="ctr">
            <a:spAutoFit/>
          </a:bodyPr>
          <a:lstStyle/>
          <a:p>
            <a:pPr algn="ctr">
              <a:lnSpc>
                <a:spcPct val="90000"/>
              </a:lnSpc>
              <a:spcAft>
                <a:spcPts val="612"/>
              </a:spcAft>
            </a:pPr>
            <a:r>
              <a:rPr lang="en-US" sz="4488" dirty="0">
                <a:solidFill>
                  <a:srgbClr val="2B84D2"/>
                </a:solidFill>
                <a:latin typeface="Segoe UI" charset="0"/>
                <a:ea typeface="Segoe UI" charset="0"/>
                <a:cs typeface="Segoe UI" charset="0"/>
              </a:rPr>
              <a:t>Slides, Demos, </a:t>
            </a:r>
            <a:r>
              <a:rPr lang="en-US" sz="4488">
                <a:solidFill>
                  <a:srgbClr val="2B84D2"/>
                </a:solidFill>
                <a:latin typeface="Segoe UI" charset="0"/>
                <a:ea typeface="Segoe UI" charset="0"/>
                <a:cs typeface="Segoe UI" charset="0"/>
              </a:rPr>
              <a:t>&amp; Lab - Clone </a:t>
            </a:r>
            <a:r>
              <a:rPr lang="en-US" sz="4488" dirty="0">
                <a:solidFill>
                  <a:srgbClr val="2B84D2"/>
                </a:solidFill>
                <a:latin typeface="Segoe UI" charset="0"/>
                <a:ea typeface="Segoe UI" charset="0"/>
                <a:cs typeface="Segoe UI" charset="0"/>
              </a:rPr>
              <a:t>or Download:</a:t>
            </a:r>
          </a:p>
          <a:p>
            <a:pPr algn="ctr">
              <a:lnSpc>
                <a:spcPct val="90000"/>
              </a:lnSpc>
              <a:spcAft>
                <a:spcPts val="612"/>
              </a:spcAft>
            </a:pPr>
            <a:r>
              <a:rPr lang="en-US" sz="4488" dirty="0">
                <a:solidFill>
                  <a:srgbClr val="2B84D2"/>
                </a:solidFill>
                <a:latin typeface="Segoe UI" charset="0"/>
                <a:ea typeface="Segoe UI" charset="0"/>
                <a:cs typeface="Segoe UI" charset="0"/>
              </a:rPr>
              <a:t>http://github.com/xamarin/dev-days-labs</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8637" y="1135062"/>
            <a:ext cx="8763000" cy="3151322"/>
          </a:xfrm>
          <a:prstGeom prst="rect">
            <a:avLst/>
          </a:prstGeom>
        </p:spPr>
      </p:pic>
    </p:spTree>
    <p:extLst>
      <p:ext uri="{BB962C8B-B14F-4D97-AF65-F5344CB8AC3E}">
        <p14:creationId xmlns:p14="http://schemas.microsoft.com/office/powerpoint/2010/main" val="134276845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482" y="295274"/>
            <a:ext cx="8381155" cy="917575"/>
          </a:xfrm>
        </p:spPr>
        <p:txBody>
          <a:bodyPr/>
          <a:lstStyle/>
          <a:p>
            <a:r>
              <a:rPr lang="en-US" dirty="0"/>
              <a:t>Plugins for </a:t>
            </a:r>
            <a:r>
              <a:rPr lang="en-US" sz="4794" dirty="0"/>
              <a:t>Xamarin &amp; Windows</a:t>
            </a:r>
          </a:p>
        </p:txBody>
      </p:sp>
      <p:sp>
        <p:nvSpPr>
          <p:cNvPr id="44" name="Rectangle 43"/>
          <p:cNvSpPr/>
          <p:nvPr/>
        </p:nvSpPr>
        <p:spPr bwMode="auto">
          <a:xfrm>
            <a:off x="1382865" y="2206630"/>
            <a:ext cx="9670744" cy="1495176"/>
          </a:xfrm>
          <a:prstGeom prst="rect">
            <a:avLst/>
          </a:prstGeom>
          <a:solidFill>
            <a:srgbClr val="72ACB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5" name="TextBox 44"/>
          <p:cNvSpPr txBox="1"/>
          <p:nvPr/>
        </p:nvSpPr>
        <p:spPr>
          <a:xfrm>
            <a:off x="1382866" y="2420214"/>
            <a:ext cx="9670743" cy="999811"/>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4488" dirty="0">
                <a:solidFill>
                  <a:schemeClr val="bg1"/>
                </a:solidFill>
                <a:latin typeface="+mj-lt"/>
              </a:rPr>
              <a:t>Common API</a:t>
            </a:r>
          </a:p>
        </p:txBody>
      </p:sp>
      <p:grpSp>
        <p:nvGrpSpPr>
          <p:cNvPr id="10" name="Group 9"/>
          <p:cNvGrpSpPr/>
          <p:nvPr/>
        </p:nvGrpSpPr>
        <p:grpSpPr>
          <a:xfrm>
            <a:off x="1382865" y="4174408"/>
            <a:ext cx="9670744" cy="1449380"/>
            <a:chOff x="1125407" y="4176479"/>
            <a:chExt cx="9481982" cy="1421090"/>
          </a:xfrm>
        </p:grpSpPr>
        <p:pic>
          <p:nvPicPr>
            <p:cNvPr id="9" name="Picture 8" descr="Icon_A.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25407" y="4176480"/>
              <a:ext cx="1061431" cy="1421089"/>
            </a:xfrm>
            <a:prstGeom prst="rect">
              <a:avLst/>
            </a:prstGeom>
          </p:spPr>
        </p:pic>
        <p:pic>
          <p:nvPicPr>
            <p:cNvPr id="65" name="Picture 6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37039" y="4305705"/>
              <a:ext cx="1207292" cy="1080559"/>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94532" y="4305705"/>
              <a:ext cx="1206330" cy="1191619"/>
            </a:xfrm>
            <a:prstGeom prst="rect">
              <a:avLst/>
            </a:prstGeom>
          </p:spPr>
        </p:pic>
        <p:pic>
          <p:nvPicPr>
            <p:cNvPr id="69" name="Picture 6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51063" y="4176480"/>
              <a:ext cx="1137969" cy="1375388"/>
            </a:xfrm>
            <a:prstGeom prst="rect">
              <a:avLst/>
            </a:prstGeom>
          </p:spPr>
        </p:pic>
        <p:pic>
          <p:nvPicPr>
            <p:cNvPr id="70" name="Picture 69"/>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9583500" y="4176479"/>
              <a:ext cx="1023889" cy="1421089"/>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939233" y="4416765"/>
              <a:ext cx="1094067" cy="1080559"/>
            </a:xfrm>
            <a:prstGeom prst="rect">
              <a:avLst/>
            </a:prstGeom>
          </p:spPr>
        </p:pic>
      </p:grpSp>
      <p:sp>
        <p:nvSpPr>
          <p:cNvPr id="81" name="Title 1"/>
          <p:cNvSpPr txBox="1">
            <a:spLocks/>
          </p:cNvSpPr>
          <p:nvPr/>
        </p:nvSpPr>
        <p:spPr>
          <a:xfrm>
            <a:off x="6126052" y="513501"/>
            <a:ext cx="5823803" cy="525223"/>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2856" dirty="0"/>
              <a:t>Xamarin.com/plugins</a:t>
            </a:r>
          </a:p>
        </p:txBody>
      </p:sp>
    </p:spTree>
    <p:extLst>
      <p:ext uri="{BB962C8B-B14F-4D97-AF65-F5344CB8AC3E}">
        <p14:creationId xmlns:p14="http://schemas.microsoft.com/office/powerpoint/2010/main" val="40721790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1" y="3025185"/>
            <a:ext cx="10056972" cy="944156"/>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Let’s use a Plugin for Xamarin</a:t>
            </a:r>
          </a:p>
        </p:txBody>
      </p:sp>
    </p:spTree>
    <p:extLst>
      <p:ext uri="{BB962C8B-B14F-4D97-AF65-F5344CB8AC3E}">
        <p14:creationId xmlns:p14="http://schemas.microsoft.com/office/powerpoint/2010/main" val="80895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Microsoft’s complete mobile DevOps solution</a:t>
            </a:r>
            <a:endParaRPr lang="en-US" dirty="0"/>
          </a:p>
        </p:txBody>
      </p:sp>
      <p:pic>
        <p:nvPicPr>
          <p:cNvPr id="30" name="Picture 29"/>
          <p:cNvPicPr>
            <a:picLocks noChangeAspect="1"/>
          </p:cNvPicPr>
          <p:nvPr/>
        </p:nvPicPr>
        <p:blipFill>
          <a:blip r:embed="rId3"/>
          <a:stretch>
            <a:fillRect/>
          </a:stretch>
        </p:blipFill>
        <p:spPr>
          <a:xfrm>
            <a:off x="-50040" y="3336218"/>
            <a:ext cx="12484751" cy="238751"/>
          </a:xfrm>
          <a:prstGeom prst="rect">
            <a:avLst/>
          </a:prstGeom>
          <a:solidFill>
            <a:srgbClr val="02AFCD">
              <a:alpha val="14000"/>
            </a:srgbClr>
          </a:solidFill>
        </p:spPr>
      </p:pic>
      <p:grpSp>
        <p:nvGrpSpPr>
          <p:cNvPr id="9" name="Group 8"/>
          <p:cNvGrpSpPr/>
          <p:nvPr/>
        </p:nvGrpSpPr>
        <p:grpSpPr>
          <a:xfrm>
            <a:off x="-388845" y="2355598"/>
            <a:ext cx="3174655" cy="2699766"/>
            <a:chOff x="-707085" y="4618923"/>
            <a:chExt cx="6226261" cy="5294890"/>
          </a:xfrm>
        </p:grpSpPr>
        <p:pic>
          <p:nvPicPr>
            <p:cNvPr id="29" name="Picture 28"/>
            <p:cNvPicPr>
              <a:picLocks noChangeAspect="1"/>
            </p:cNvPicPr>
            <p:nvPr/>
          </p:nvPicPr>
          <p:blipFill rotWithShape="1">
            <a:blip r:embed="rId4"/>
            <a:srcRect b="38240"/>
            <a:stretch/>
          </p:blipFill>
          <p:spPr>
            <a:xfrm>
              <a:off x="-707085" y="4618923"/>
              <a:ext cx="6226261" cy="3915477"/>
            </a:xfrm>
            <a:prstGeom prst="rect">
              <a:avLst/>
            </a:prstGeom>
          </p:spPr>
        </p:pic>
        <p:sp>
          <p:nvSpPr>
            <p:cNvPr id="8" name="TextBox 7"/>
            <p:cNvSpPr txBox="1"/>
            <p:nvPr/>
          </p:nvSpPr>
          <p:spPr>
            <a:xfrm>
              <a:off x="838950"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Develop</a:t>
              </a:r>
            </a:p>
          </p:txBody>
        </p:sp>
      </p:grpSp>
      <p:grpSp>
        <p:nvGrpSpPr>
          <p:cNvPr id="10" name="Group 9"/>
          <p:cNvGrpSpPr/>
          <p:nvPr/>
        </p:nvGrpSpPr>
        <p:grpSpPr>
          <a:xfrm>
            <a:off x="2135387" y="2355598"/>
            <a:ext cx="3174655" cy="2697781"/>
            <a:chOff x="4243542" y="4618923"/>
            <a:chExt cx="6226261" cy="5290997"/>
          </a:xfrm>
        </p:grpSpPr>
        <p:pic>
          <p:nvPicPr>
            <p:cNvPr id="25" name="Picture 24"/>
            <p:cNvPicPr>
              <a:picLocks noChangeAspect="1"/>
            </p:cNvPicPr>
            <p:nvPr/>
          </p:nvPicPr>
          <p:blipFill rotWithShape="1">
            <a:blip r:embed="rId5"/>
            <a:srcRect b="39326"/>
            <a:stretch/>
          </p:blipFill>
          <p:spPr>
            <a:xfrm>
              <a:off x="4243542" y="4618923"/>
              <a:ext cx="6226261" cy="3846651"/>
            </a:xfrm>
            <a:prstGeom prst="rect">
              <a:avLst/>
            </a:prstGeom>
          </p:spPr>
        </p:pic>
        <p:sp>
          <p:nvSpPr>
            <p:cNvPr id="15" name="TextBox 14"/>
            <p:cNvSpPr txBox="1"/>
            <p:nvPr/>
          </p:nvSpPr>
          <p:spPr>
            <a:xfrm>
              <a:off x="5789579" y="8863331"/>
              <a:ext cx="3134186" cy="1046589"/>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Test</a:t>
              </a:r>
            </a:p>
          </p:txBody>
        </p:sp>
      </p:grpSp>
      <p:grpSp>
        <p:nvGrpSpPr>
          <p:cNvPr id="11" name="Group 10"/>
          <p:cNvGrpSpPr/>
          <p:nvPr/>
        </p:nvGrpSpPr>
        <p:grpSpPr>
          <a:xfrm>
            <a:off x="4659618" y="2355598"/>
            <a:ext cx="3169389" cy="2699766"/>
            <a:chOff x="9194170" y="4618923"/>
            <a:chExt cx="6215933" cy="5294890"/>
          </a:xfrm>
        </p:grpSpPr>
        <p:pic>
          <p:nvPicPr>
            <p:cNvPr id="28" name="Picture 27"/>
            <p:cNvPicPr>
              <a:picLocks noChangeAspect="1"/>
            </p:cNvPicPr>
            <p:nvPr/>
          </p:nvPicPr>
          <p:blipFill rotWithShape="1">
            <a:blip r:embed="rId6"/>
            <a:srcRect b="36999"/>
            <a:stretch/>
          </p:blipFill>
          <p:spPr>
            <a:xfrm>
              <a:off x="9194170" y="4618923"/>
              <a:ext cx="6215933" cy="3994135"/>
            </a:xfrm>
            <a:prstGeom prst="rect">
              <a:avLst/>
            </a:prstGeom>
          </p:spPr>
        </p:pic>
        <p:sp>
          <p:nvSpPr>
            <p:cNvPr id="16" name="TextBox 15"/>
            <p:cNvSpPr txBox="1"/>
            <p:nvPr/>
          </p:nvSpPr>
          <p:spPr>
            <a:xfrm>
              <a:off x="10735042" y="8867225"/>
              <a:ext cx="3134186"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Build</a:t>
              </a:r>
            </a:p>
          </p:txBody>
        </p:sp>
      </p:grpSp>
      <p:grpSp>
        <p:nvGrpSpPr>
          <p:cNvPr id="12" name="Group 11"/>
          <p:cNvGrpSpPr/>
          <p:nvPr/>
        </p:nvGrpSpPr>
        <p:grpSpPr>
          <a:xfrm>
            <a:off x="7178586" y="2355598"/>
            <a:ext cx="3174655" cy="2699766"/>
            <a:chOff x="14134467" y="4618923"/>
            <a:chExt cx="6226261" cy="5294890"/>
          </a:xfrm>
        </p:grpSpPr>
        <p:pic>
          <p:nvPicPr>
            <p:cNvPr id="31" name="Picture 30"/>
            <p:cNvPicPr>
              <a:picLocks noChangeAspect="1"/>
            </p:cNvPicPr>
            <p:nvPr/>
          </p:nvPicPr>
          <p:blipFill rotWithShape="1">
            <a:blip r:embed="rId7"/>
            <a:srcRect b="36999"/>
            <a:stretch/>
          </p:blipFill>
          <p:spPr>
            <a:xfrm>
              <a:off x="14134467" y="4618923"/>
              <a:ext cx="6226261" cy="3994135"/>
            </a:xfrm>
            <a:prstGeom prst="rect">
              <a:avLst/>
            </a:prstGeom>
          </p:spPr>
        </p:pic>
        <p:sp>
          <p:nvSpPr>
            <p:cNvPr id="17" name="TextBox 16"/>
            <p:cNvSpPr txBox="1"/>
            <p:nvPr/>
          </p:nvSpPr>
          <p:spPr>
            <a:xfrm>
              <a:off x="15410102"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Distribute</a:t>
              </a:r>
            </a:p>
          </p:txBody>
        </p:sp>
      </p:grpSp>
      <p:grpSp>
        <p:nvGrpSpPr>
          <p:cNvPr id="13" name="Group 12"/>
          <p:cNvGrpSpPr/>
          <p:nvPr/>
        </p:nvGrpSpPr>
        <p:grpSpPr>
          <a:xfrm>
            <a:off x="9702819" y="2355598"/>
            <a:ext cx="3174655" cy="2699766"/>
            <a:chOff x="19085096" y="4618923"/>
            <a:chExt cx="6226261" cy="5294890"/>
          </a:xfrm>
        </p:grpSpPr>
        <p:pic>
          <p:nvPicPr>
            <p:cNvPr id="32" name="Picture 31"/>
            <p:cNvPicPr>
              <a:picLocks noChangeAspect="1"/>
            </p:cNvPicPr>
            <p:nvPr/>
          </p:nvPicPr>
          <p:blipFill rotWithShape="1">
            <a:blip r:embed="rId8"/>
            <a:srcRect b="38860"/>
            <a:stretch/>
          </p:blipFill>
          <p:spPr>
            <a:xfrm>
              <a:off x="19085096" y="4618923"/>
              <a:ext cx="6226261" cy="3876148"/>
            </a:xfrm>
            <a:prstGeom prst="rect">
              <a:avLst/>
            </a:prstGeom>
          </p:spPr>
        </p:pic>
        <p:sp>
          <p:nvSpPr>
            <p:cNvPr id="18" name="TextBox 17"/>
            <p:cNvSpPr txBox="1"/>
            <p:nvPr/>
          </p:nvSpPr>
          <p:spPr>
            <a:xfrm>
              <a:off x="20213416" y="8867225"/>
              <a:ext cx="3969619" cy="1046588"/>
            </a:xfrm>
            <a:prstGeom prst="rect">
              <a:avLst/>
            </a:prstGeom>
            <a:noFill/>
          </p:spPr>
          <p:txBody>
            <a:bodyPr wrap="square" rtlCol="0">
              <a:spAutoFit/>
            </a:bodyPr>
            <a:lstStyle/>
            <a:p>
              <a:pPr algn="ctr" defTabSz="914224"/>
              <a:r>
                <a:rPr lang="en-US" sz="2800" kern="0" dirty="0">
                  <a:gradFill>
                    <a:gsLst>
                      <a:gs pos="5439">
                        <a:schemeClr val="tx1"/>
                      </a:gs>
                      <a:gs pos="75000">
                        <a:schemeClr val="tx1"/>
                      </a:gs>
                    </a:gsLst>
                    <a:lin ang="5400000" scaled="0"/>
                  </a:gradFill>
                  <a:latin typeface="Segoe UI Semibold" panose="020B0702040204020203" pitchFamily="34" charset="0"/>
                </a:rPr>
                <a:t>Monitor</a:t>
              </a:r>
            </a:p>
          </p:txBody>
        </p:sp>
      </p:grpSp>
      <p:sp>
        <p:nvSpPr>
          <p:cNvPr id="19" name="Title 3"/>
          <p:cNvSpPr txBox="1">
            <a:spLocks/>
          </p:cNvSpPr>
          <p:nvPr/>
        </p:nvSpPr>
        <p:spPr>
          <a:xfrm>
            <a:off x="31698" y="52756"/>
            <a:ext cx="12215224" cy="1351759"/>
          </a:xfrm>
          <a:prstGeom prst="rect">
            <a:avLst/>
          </a:prstGeom>
        </p:spPr>
        <p:txBody>
          <a:bodyPr vert="horz" wrap="square" lIns="74597" tIns="46623" rIns="74597" bIns="46623" rtlCol="0" anchor="t">
            <a:normAutofit/>
          </a:bodyPr>
          <a:lstStyle>
            <a:lvl1pPr algn="l" defTabSz="1828827" rtl="0" eaLnBrk="1" latinLnBrk="0" hangingPunct="1">
              <a:lnSpc>
                <a:spcPct val="90000"/>
              </a:lnSpc>
              <a:spcBef>
                <a:spcPct val="0"/>
              </a:spcBef>
              <a:buNone/>
              <a:defRPr lang="en-US" sz="9411" b="0" kern="1200" cap="none" spc="-2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1828476"/>
            <a:endParaRPr lang="en-US" sz="4080" dirty="0"/>
          </a:p>
        </p:txBody>
      </p:sp>
    </p:spTree>
    <p:extLst>
      <p:ext uri="{BB962C8B-B14F-4D97-AF65-F5344CB8AC3E}">
        <p14:creationId xmlns:p14="http://schemas.microsoft.com/office/powerpoint/2010/main" val="26066292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540847" y="2699204"/>
            <a:ext cx="1123004" cy="1527564"/>
          </a:xfrm>
          <a:prstGeom prst="rect">
            <a:avLst/>
          </a:prstGeom>
        </p:spPr>
      </p:pic>
      <p:pic>
        <p:nvPicPr>
          <p:cNvPr id="7" name="Picture 6"/>
          <p:cNvPicPr>
            <a:picLocks noChangeAspect="1"/>
          </p:cNvPicPr>
          <p:nvPr/>
        </p:nvPicPr>
        <p:blipFill>
          <a:blip r:embed="rId4"/>
          <a:stretch>
            <a:fillRect/>
          </a:stretch>
        </p:blipFill>
        <p:spPr>
          <a:xfrm>
            <a:off x="1613749" y="1630654"/>
            <a:ext cx="1529170" cy="541917"/>
          </a:xfrm>
          <a:prstGeom prst="rect">
            <a:avLst/>
          </a:prstGeom>
        </p:spPr>
      </p:pic>
      <p:pic>
        <p:nvPicPr>
          <p:cNvPr id="9" name="Picture 8"/>
          <p:cNvPicPr>
            <a:picLocks noChangeAspect="1"/>
          </p:cNvPicPr>
          <p:nvPr/>
        </p:nvPicPr>
        <p:blipFill>
          <a:blip r:embed="rId5"/>
          <a:stretch>
            <a:fillRect/>
          </a:stretch>
        </p:blipFill>
        <p:spPr>
          <a:xfrm>
            <a:off x="3656371" y="824352"/>
            <a:ext cx="1389669" cy="547281"/>
          </a:xfrm>
          <a:prstGeom prst="rect">
            <a:avLst/>
          </a:prstGeom>
        </p:spPr>
      </p:pic>
      <p:pic>
        <p:nvPicPr>
          <p:cNvPr id="10" name="Picture 9"/>
          <p:cNvPicPr>
            <a:picLocks noChangeAspect="1"/>
          </p:cNvPicPr>
          <p:nvPr/>
        </p:nvPicPr>
        <p:blipFill>
          <a:blip r:embed="rId6"/>
          <a:stretch>
            <a:fillRect/>
          </a:stretch>
        </p:blipFill>
        <p:spPr>
          <a:xfrm>
            <a:off x="5474962" y="1692657"/>
            <a:ext cx="2323270" cy="498992"/>
          </a:xfrm>
          <a:prstGeom prst="rect">
            <a:avLst/>
          </a:prstGeom>
        </p:spPr>
      </p:pic>
      <p:pic>
        <p:nvPicPr>
          <p:cNvPr id="14" name="Picture 13"/>
          <p:cNvPicPr>
            <a:picLocks noChangeAspect="1"/>
          </p:cNvPicPr>
          <p:nvPr/>
        </p:nvPicPr>
        <p:blipFill>
          <a:blip r:embed="rId7"/>
          <a:stretch>
            <a:fillRect/>
          </a:stretch>
        </p:blipFill>
        <p:spPr>
          <a:xfrm>
            <a:off x="7274413" y="715689"/>
            <a:ext cx="2199861" cy="498992"/>
          </a:xfrm>
          <a:prstGeom prst="rect">
            <a:avLst/>
          </a:prstGeom>
        </p:spPr>
      </p:pic>
      <p:grpSp>
        <p:nvGrpSpPr>
          <p:cNvPr id="25" name="Group 24"/>
          <p:cNvGrpSpPr/>
          <p:nvPr/>
        </p:nvGrpSpPr>
        <p:grpSpPr>
          <a:xfrm>
            <a:off x="9053088" y="3271247"/>
            <a:ext cx="2973048" cy="686585"/>
            <a:chOff x="9732872" y="4028071"/>
            <a:chExt cx="1732683" cy="400140"/>
          </a:xfrm>
        </p:grpSpPr>
        <p:sp>
          <p:nvSpPr>
            <p:cNvPr id="74" name="TextBox 73"/>
            <p:cNvSpPr txBox="1"/>
            <p:nvPr/>
          </p:nvSpPr>
          <p:spPr>
            <a:xfrm>
              <a:off x="10274848" y="4053852"/>
              <a:ext cx="1190707"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9180367" y="1936227"/>
            <a:ext cx="2783566" cy="721444"/>
            <a:chOff x="1037953" y="299060"/>
            <a:chExt cx="1622254" cy="420455"/>
          </a:xfrm>
        </p:grpSpPr>
        <p:pic>
          <p:nvPicPr>
            <p:cNvPr id="17" name="Picture 16"/>
            <p:cNvPicPr>
              <a:picLocks noChangeAspect="1"/>
            </p:cNvPicPr>
            <p:nvPr/>
          </p:nvPicPr>
          <p:blipFill>
            <a:blip r:embed="rId9"/>
            <a:stretch>
              <a:fillRect/>
            </a:stretch>
          </p:blipFill>
          <p:spPr>
            <a:xfrm>
              <a:off x="1037953" y="299060"/>
              <a:ext cx="335160" cy="410400"/>
            </a:xfrm>
            <a:prstGeom prst="rect">
              <a:avLst/>
            </a:prstGeom>
          </p:spPr>
        </p:pic>
        <p:sp>
          <p:nvSpPr>
            <p:cNvPr id="53" name="TextBox 52"/>
            <p:cNvSpPr txBox="1"/>
            <p:nvPr/>
          </p:nvSpPr>
          <p:spPr>
            <a:xfrm>
              <a:off x="1428152" y="397354"/>
              <a:ext cx="1232055"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2019786" y="3637670"/>
            <a:ext cx="2296028" cy="798083"/>
            <a:chOff x="788293" y="5082871"/>
            <a:chExt cx="1338118"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54786"/>
              <a:ext cx="821636"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563637" y="4575939"/>
            <a:ext cx="4030501" cy="856764"/>
            <a:chOff x="945613" y="3735903"/>
            <a:chExt cx="2348964"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39866"/>
              <a:ext cx="1863459"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453464" y="2670819"/>
            <a:ext cx="3634198" cy="657244"/>
            <a:chOff x="398413" y="3007109"/>
            <a:chExt cx="2117999" cy="383040"/>
          </a:xfrm>
        </p:grpSpPr>
        <p:sp>
          <p:nvSpPr>
            <p:cNvPr id="63" name="TextBox 62"/>
            <p:cNvSpPr txBox="1"/>
            <p:nvPr/>
          </p:nvSpPr>
          <p:spPr>
            <a:xfrm>
              <a:off x="857364" y="3020292"/>
              <a:ext cx="1659048"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8254190" y="5212978"/>
            <a:ext cx="3642237" cy="862634"/>
            <a:chOff x="9000731" y="4515809"/>
            <a:chExt cx="2122685" cy="502740"/>
          </a:xfrm>
        </p:grpSpPr>
        <p:sp>
          <p:nvSpPr>
            <p:cNvPr id="60" name="TextBox 59"/>
            <p:cNvSpPr txBox="1"/>
            <p:nvPr/>
          </p:nvSpPr>
          <p:spPr>
            <a:xfrm>
              <a:off x="9534446" y="4591313"/>
              <a:ext cx="1588970"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00731" y="4515809"/>
              <a:ext cx="554040" cy="502740"/>
            </a:xfrm>
            <a:prstGeom prst="rect">
              <a:avLst/>
            </a:prstGeom>
          </p:spPr>
        </p:pic>
      </p:grpSp>
      <p:grpSp>
        <p:nvGrpSpPr>
          <p:cNvPr id="24" name="Group 23"/>
          <p:cNvGrpSpPr/>
          <p:nvPr/>
        </p:nvGrpSpPr>
        <p:grpSpPr>
          <a:xfrm>
            <a:off x="9530879" y="4151284"/>
            <a:ext cx="2336382" cy="938920"/>
            <a:chOff x="10310502" y="2808057"/>
            <a:chExt cx="1361638" cy="547200"/>
          </a:xfrm>
        </p:grpSpPr>
        <p:sp>
          <p:nvSpPr>
            <p:cNvPr id="50" name="TextBox 49"/>
            <p:cNvSpPr txBox="1"/>
            <p:nvPr/>
          </p:nvSpPr>
          <p:spPr>
            <a:xfrm>
              <a:off x="10849017" y="2922346"/>
              <a:ext cx="823123" cy="3221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94" name="Group 93"/>
          <p:cNvGrpSpPr/>
          <p:nvPr/>
        </p:nvGrpSpPr>
        <p:grpSpPr>
          <a:xfrm>
            <a:off x="2887479" y="5608537"/>
            <a:ext cx="2005663" cy="752506"/>
            <a:chOff x="2716950" y="3143371"/>
            <a:chExt cx="1184749" cy="444507"/>
          </a:xfrm>
        </p:grpSpPr>
        <p:sp>
          <p:nvSpPr>
            <p:cNvPr id="95" name="TextBox 94"/>
            <p:cNvSpPr txBox="1"/>
            <p:nvPr/>
          </p:nvSpPr>
          <p:spPr>
            <a:xfrm>
              <a:off x="3220866" y="3161906"/>
              <a:ext cx="680833" cy="3265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96" name="Picture 95"/>
            <p:cNvPicPr>
              <a:picLocks noChangeAspect="1"/>
            </p:cNvPicPr>
            <p:nvPr/>
          </p:nvPicPr>
          <p:blipFill>
            <a:blip r:embed="rId15"/>
            <a:stretch>
              <a:fillRect/>
            </a:stretch>
          </p:blipFill>
          <p:spPr>
            <a:xfrm>
              <a:off x="2716950" y="3143371"/>
              <a:ext cx="510710" cy="444507"/>
            </a:xfrm>
            <a:prstGeom prst="rect">
              <a:avLst/>
            </a:prstGeom>
          </p:spPr>
        </p:pic>
      </p:grpSp>
      <p:pic>
        <p:nvPicPr>
          <p:cNvPr id="98" name="Picture 97"/>
          <p:cNvPicPr>
            <a:picLocks noChangeAspect="1"/>
          </p:cNvPicPr>
          <p:nvPr/>
        </p:nvPicPr>
        <p:blipFill>
          <a:blip r:embed="rId16"/>
          <a:stretch>
            <a:fillRect/>
          </a:stretch>
        </p:blipFill>
        <p:spPr>
          <a:xfrm>
            <a:off x="4644984" y="2677429"/>
            <a:ext cx="3113780" cy="2005842"/>
          </a:xfrm>
          <a:prstGeom prst="rect">
            <a:avLst/>
          </a:prstGeom>
        </p:spPr>
      </p:pic>
    </p:spTree>
    <p:extLst>
      <p:ext uri="{BB962C8B-B14F-4D97-AF65-F5344CB8AC3E}">
        <p14:creationId xmlns:p14="http://schemas.microsoft.com/office/powerpoint/2010/main" val="144594252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10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20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nodeType="withEffect">
                                  <p:stCondLst>
                                    <p:cond delay="3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400"/>
                                  </p:stCondLst>
                                  <p:childTnLst>
                                    <p:set>
                                      <p:cBhvr>
                                        <p:cTn id="18" dur="1" fill="hold">
                                          <p:stCondLst>
                                            <p:cond delay="0"/>
                                          </p:stCondLst>
                                        </p:cTn>
                                        <p:tgtEl>
                                          <p:spTgt spid="94"/>
                                        </p:tgtEl>
                                        <p:attrNameLst>
                                          <p:attrName>style.visibility</p:attrName>
                                        </p:attrNameLst>
                                      </p:cBhvr>
                                      <p:to>
                                        <p:strVal val="visible"/>
                                      </p:to>
                                    </p:set>
                                    <p:animEffect transition="in" filter="fade">
                                      <p:cBhvr>
                                        <p:cTn id="19" dur="500"/>
                                        <p:tgtEl>
                                          <p:spTgt spid="94"/>
                                        </p:tgtEl>
                                      </p:cBhvr>
                                    </p:animEffect>
                                  </p:childTnLst>
                                </p:cTn>
                              </p:par>
                              <p:par>
                                <p:cTn id="20" presetID="10" presetClass="entr" presetSubtype="0" fill="hold" nodeType="withEffect">
                                  <p:stCondLst>
                                    <p:cond delay="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10"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10" presetClass="entr" presetSubtype="0" fill="hold" nodeType="with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67" name="Rectangle: Rounded Corners 66"/>
          <p:cNvSpPr/>
          <p:nvPr/>
        </p:nvSpPr>
        <p:spPr>
          <a:xfrm>
            <a:off x="2572840" y="799209"/>
            <a:ext cx="7341905" cy="2708212"/>
          </a:xfrm>
          <a:prstGeom prst="roundRect">
            <a:avLst>
              <a:gd name="adj" fmla="val 13598"/>
            </a:avLst>
          </a:prstGeom>
          <a:solidFill>
            <a:srgbClr val="0078D7"/>
          </a:solidFill>
          <a:ln w="38100" cap="rnd">
            <a:noFill/>
            <a:prstDash val="sysDot"/>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noAutofit/>
          </a:bodyPr>
          <a:lstStyle/>
          <a:p>
            <a:pPr algn="ctr" defTabSz="841765" hangingPunct="0">
              <a:defRPr/>
            </a:pPr>
            <a:endParaRPr lang="en-US" sz="3264">
              <a:solidFill>
                <a:srgbClr val="FFFFFF"/>
              </a:solidFill>
              <a:latin typeface="Helvetica Light"/>
              <a:sym typeface="Helvetica Light"/>
            </a:endParaRPr>
          </a:p>
        </p:txBody>
      </p:sp>
      <p:pic>
        <p:nvPicPr>
          <p:cNvPr id="5" name="Picture 4"/>
          <p:cNvPicPr>
            <a:picLocks noChangeAspect="1"/>
          </p:cNvPicPr>
          <p:nvPr/>
        </p:nvPicPr>
        <p:blipFill>
          <a:blip r:embed="rId3"/>
          <a:stretch>
            <a:fillRect/>
          </a:stretch>
        </p:blipFill>
        <p:spPr>
          <a:xfrm>
            <a:off x="7540847" y="4444795"/>
            <a:ext cx="1123004" cy="1527564"/>
          </a:xfrm>
          <a:prstGeom prst="rect">
            <a:avLst/>
          </a:prstGeom>
        </p:spPr>
      </p:pic>
      <p:pic>
        <p:nvPicPr>
          <p:cNvPr id="7" name="Picture 6"/>
          <p:cNvPicPr>
            <a:picLocks noChangeAspect="1"/>
          </p:cNvPicPr>
          <p:nvPr/>
        </p:nvPicPr>
        <p:blipFill>
          <a:blip r:embed="rId4"/>
          <a:stretch>
            <a:fillRect/>
          </a:stretch>
        </p:blipFill>
        <p:spPr>
          <a:xfrm>
            <a:off x="2925499" y="1111966"/>
            <a:ext cx="894040" cy="316835"/>
          </a:xfrm>
          <a:prstGeom prst="rect">
            <a:avLst/>
          </a:prstGeom>
        </p:spPr>
      </p:pic>
      <p:pic>
        <p:nvPicPr>
          <p:cNvPr id="9" name="Picture 8"/>
          <p:cNvPicPr>
            <a:picLocks noChangeAspect="1"/>
          </p:cNvPicPr>
          <p:nvPr/>
        </p:nvPicPr>
        <p:blipFill>
          <a:blip r:embed="rId5"/>
          <a:stretch>
            <a:fillRect/>
          </a:stretch>
        </p:blipFill>
        <p:spPr>
          <a:xfrm>
            <a:off x="5525303" y="1108831"/>
            <a:ext cx="812479" cy="319971"/>
          </a:xfrm>
          <a:prstGeom prst="rect">
            <a:avLst/>
          </a:prstGeom>
        </p:spPr>
      </p:pic>
      <p:pic>
        <p:nvPicPr>
          <p:cNvPr id="10" name="Picture 9"/>
          <p:cNvPicPr>
            <a:picLocks noChangeAspect="1"/>
          </p:cNvPicPr>
          <p:nvPr/>
        </p:nvPicPr>
        <p:blipFill>
          <a:blip r:embed="rId6"/>
          <a:stretch>
            <a:fillRect/>
          </a:stretch>
        </p:blipFill>
        <p:spPr>
          <a:xfrm>
            <a:off x="5506253" y="1667624"/>
            <a:ext cx="1358315" cy="291738"/>
          </a:xfrm>
          <a:prstGeom prst="rect">
            <a:avLst/>
          </a:prstGeom>
        </p:spPr>
      </p:pic>
      <p:pic>
        <p:nvPicPr>
          <p:cNvPr id="14" name="Picture 13"/>
          <p:cNvPicPr>
            <a:picLocks noChangeAspect="1"/>
          </p:cNvPicPr>
          <p:nvPr/>
        </p:nvPicPr>
        <p:blipFill>
          <a:blip r:embed="rId7"/>
          <a:stretch>
            <a:fillRect/>
          </a:stretch>
        </p:blipFill>
        <p:spPr>
          <a:xfrm>
            <a:off x="8112146" y="1109645"/>
            <a:ext cx="1286162" cy="291738"/>
          </a:xfrm>
          <a:prstGeom prst="rect">
            <a:avLst/>
          </a:prstGeom>
        </p:spPr>
      </p:pic>
      <p:grpSp>
        <p:nvGrpSpPr>
          <p:cNvPr id="25" name="Group 24"/>
          <p:cNvGrpSpPr/>
          <p:nvPr/>
        </p:nvGrpSpPr>
        <p:grpSpPr>
          <a:xfrm>
            <a:off x="7922501" y="1636912"/>
            <a:ext cx="1755531" cy="401417"/>
            <a:chOff x="9732872" y="4028071"/>
            <a:chExt cx="1749947" cy="400140"/>
          </a:xfrm>
        </p:grpSpPr>
        <p:sp>
          <p:nvSpPr>
            <p:cNvPr id="74" name="TextBox 73"/>
            <p:cNvSpPr txBox="1"/>
            <p:nvPr/>
          </p:nvSpPr>
          <p:spPr>
            <a:xfrm>
              <a:off x="10274849" y="4035133"/>
              <a:ext cx="1207970"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A/B Testing</a:t>
              </a:r>
            </a:p>
          </p:txBody>
        </p:sp>
        <p:pic>
          <p:nvPicPr>
            <p:cNvPr id="16" name="Picture 15"/>
            <p:cNvPicPr>
              <a:picLocks noChangeAspect="1"/>
            </p:cNvPicPr>
            <p:nvPr/>
          </p:nvPicPr>
          <p:blipFill>
            <a:blip r:embed="rId8"/>
            <a:stretch>
              <a:fillRect/>
            </a:stretch>
          </p:blipFill>
          <p:spPr>
            <a:xfrm>
              <a:off x="9732872" y="4028071"/>
              <a:ext cx="581400" cy="400140"/>
            </a:xfrm>
            <a:prstGeom prst="rect">
              <a:avLst/>
            </a:prstGeom>
          </p:spPr>
        </p:pic>
      </p:grpSp>
      <p:grpSp>
        <p:nvGrpSpPr>
          <p:cNvPr id="18" name="Group 17"/>
          <p:cNvGrpSpPr/>
          <p:nvPr/>
        </p:nvGrpSpPr>
        <p:grpSpPr>
          <a:xfrm>
            <a:off x="5519317" y="2721624"/>
            <a:ext cx="1611407" cy="440571"/>
            <a:chOff x="1069143" y="299060"/>
            <a:chExt cx="1606283" cy="439171"/>
          </a:xfrm>
        </p:grpSpPr>
        <p:pic>
          <p:nvPicPr>
            <p:cNvPr id="17" name="Picture 16"/>
            <p:cNvPicPr>
              <a:picLocks noChangeAspect="1"/>
            </p:cNvPicPr>
            <p:nvPr/>
          </p:nvPicPr>
          <p:blipFill>
            <a:blip r:embed="rId9"/>
            <a:stretch>
              <a:fillRect/>
            </a:stretch>
          </p:blipFill>
          <p:spPr>
            <a:xfrm>
              <a:off x="1069143" y="299060"/>
              <a:ext cx="335160" cy="410400"/>
            </a:xfrm>
            <a:prstGeom prst="rect">
              <a:avLst/>
            </a:prstGeom>
          </p:spPr>
        </p:pic>
        <p:sp>
          <p:nvSpPr>
            <p:cNvPr id="53" name="TextBox 52"/>
            <p:cNvSpPr txBox="1"/>
            <p:nvPr/>
          </p:nvSpPr>
          <p:spPr>
            <a:xfrm>
              <a:off x="1428152" y="378636"/>
              <a:ext cx="124727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Live Update</a:t>
              </a:r>
            </a:p>
          </p:txBody>
        </p:sp>
      </p:grpSp>
      <p:grpSp>
        <p:nvGrpSpPr>
          <p:cNvPr id="19" name="Group 18"/>
          <p:cNvGrpSpPr/>
          <p:nvPr/>
        </p:nvGrpSpPr>
        <p:grpSpPr>
          <a:xfrm>
            <a:off x="7953391" y="2744330"/>
            <a:ext cx="1367708" cy="466604"/>
            <a:chOff x="788293" y="5082871"/>
            <a:chExt cx="1363357" cy="465120"/>
          </a:xfrm>
        </p:grpSpPr>
        <p:pic>
          <p:nvPicPr>
            <p:cNvPr id="11" name="Picture 10"/>
            <p:cNvPicPr>
              <a:picLocks noChangeAspect="1"/>
            </p:cNvPicPr>
            <p:nvPr/>
          </p:nvPicPr>
          <p:blipFill>
            <a:blip r:embed="rId10"/>
            <a:stretch>
              <a:fillRect/>
            </a:stretch>
          </p:blipFill>
          <p:spPr>
            <a:xfrm>
              <a:off x="788293" y="5082871"/>
              <a:ext cx="499320" cy="465120"/>
            </a:xfrm>
            <a:prstGeom prst="rect">
              <a:avLst/>
            </a:prstGeom>
          </p:spPr>
        </p:pic>
        <p:sp>
          <p:nvSpPr>
            <p:cNvPr id="56" name="TextBox 55"/>
            <p:cNvSpPr txBox="1"/>
            <p:nvPr/>
          </p:nvSpPr>
          <p:spPr>
            <a:xfrm>
              <a:off x="1304775" y="5136068"/>
              <a:ext cx="846875"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Storage</a:t>
              </a:r>
            </a:p>
          </p:txBody>
        </p:sp>
      </p:grpSp>
      <p:grpSp>
        <p:nvGrpSpPr>
          <p:cNvPr id="21" name="Group 20"/>
          <p:cNvGrpSpPr/>
          <p:nvPr/>
        </p:nvGrpSpPr>
        <p:grpSpPr>
          <a:xfrm>
            <a:off x="2806158" y="1572635"/>
            <a:ext cx="2353861" cy="500914"/>
            <a:chOff x="945613" y="3735903"/>
            <a:chExt cx="2346376" cy="499320"/>
          </a:xfrm>
        </p:grpSpPr>
        <p:pic>
          <p:nvPicPr>
            <p:cNvPr id="12" name="Picture 11"/>
            <p:cNvPicPr>
              <a:picLocks noChangeAspect="1"/>
            </p:cNvPicPr>
            <p:nvPr/>
          </p:nvPicPr>
          <p:blipFill>
            <a:blip r:embed="rId11"/>
            <a:stretch>
              <a:fillRect/>
            </a:stretch>
          </p:blipFill>
          <p:spPr>
            <a:xfrm>
              <a:off x="945613" y="3735903"/>
              <a:ext cx="519840" cy="499320"/>
            </a:xfrm>
            <a:prstGeom prst="rect">
              <a:avLst/>
            </a:prstGeom>
          </p:spPr>
        </p:pic>
        <p:sp>
          <p:nvSpPr>
            <p:cNvPr id="77" name="TextBox 76"/>
            <p:cNvSpPr txBox="1"/>
            <p:nvPr/>
          </p:nvSpPr>
          <p:spPr>
            <a:xfrm>
              <a:off x="1431118" y="3821148"/>
              <a:ext cx="1860871" cy="35959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Push Notifications</a:t>
              </a:r>
            </a:p>
          </p:txBody>
        </p:sp>
      </p:grpSp>
      <p:grpSp>
        <p:nvGrpSpPr>
          <p:cNvPr id="22" name="Group 21"/>
          <p:cNvGrpSpPr/>
          <p:nvPr/>
        </p:nvGrpSpPr>
        <p:grpSpPr>
          <a:xfrm>
            <a:off x="2825867" y="2223342"/>
            <a:ext cx="2128184" cy="389816"/>
            <a:chOff x="398413" y="3001573"/>
            <a:chExt cx="2121415" cy="388576"/>
          </a:xfrm>
        </p:grpSpPr>
        <p:sp>
          <p:nvSpPr>
            <p:cNvPr id="63" name="TextBox 62"/>
            <p:cNvSpPr txBox="1"/>
            <p:nvPr/>
          </p:nvSpPr>
          <p:spPr>
            <a:xfrm>
              <a:off x="857364" y="3001573"/>
              <a:ext cx="1662464"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Crash Reporting</a:t>
              </a:r>
            </a:p>
          </p:txBody>
        </p:sp>
        <p:pic>
          <p:nvPicPr>
            <p:cNvPr id="78" name="Picture 77"/>
            <p:cNvPicPr>
              <a:picLocks noChangeAspect="1"/>
            </p:cNvPicPr>
            <p:nvPr/>
          </p:nvPicPr>
          <p:blipFill>
            <a:blip r:embed="rId12"/>
            <a:stretch>
              <a:fillRect/>
            </a:stretch>
          </p:blipFill>
          <p:spPr>
            <a:xfrm>
              <a:off x="398413" y="3007109"/>
              <a:ext cx="389880" cy="383040"/>
            </a:xfrm>
            <a:prstGeom prst="rect">
              <a:avLst/>
            </a:prstGeom>
          </p:spPr>
        </p:pic>
      </p:grpSp>
      <p:grpSp>
        <p:nvGrpSpPr>
          <p:cNvPr id="23" name="Group 22"/>
          <p:cNvGrpSpPr/>
          <p:nvPr/>
        </p:nvGrpSpPr>
        <p:grpSpPr>
          <a:xfrm>
            <a:off x="5379324" y="2159865"/>
            <a:ext cx="2099794" cy="504344"/>
            <a:chOff x="9038160" y="4515809"/>
            <a:chExt cx="2093116" cy="502740"/>
          </a:xfrm>
        </p:grpSpPr>
        <p:sp>
          <p:nvSpPr>
            <p:cNvPr id="60" name="TextBox 59"/>
            <p:cNvSpPr txBox="1"/>
            <p:nvPr/>
          </p:nvSpPr>
          <p:spPr>
            <a:xfrm>
              <a:off x="9534446" y="4572596"/>
              <a:ext cx="1596830"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Remote Config.</a:t>
              </a:r>
            </a:p>
          </p:txBody>
        </p:sp>
        <p:pic>
          <p:nvPicPr>
            <p:cNvPr id="79" name="Picture 78"/>
            <p:cNvPicPr>
              <a:picLocks noChangeAspect="1"/>
            </p:cNvPicPr>
            <p:nvPr/>
          </p:nvPicPr>
          <p:blipFill>
            <a:blip r:embed="rId13"/>
            <a:stretch>
              <a:fillRect/>
            </a:stretch>
          </p:blipFill>
          <p:spPr>
            <a:xfrm>
              <a:off x="9038160" y="4515809"/>
              <a:ext cx="554040" cy="502740"/>
            </a:xfrm>
            <a:prstGeom prst="rect">
              <a:avLst/>
            </a:prstGeom>
          </p:spPr>
        </p:pic>
      </p:grpSp>
      <p:grpSp>
        <p:nvGrpSpPr>
          <p:cNvPr id="24" name="Group 23"/>
          <p:cNvGrpSpPr/>
          <p:nvPr/>
        </p:nvGrpSpPr>
        <p:grpSpPr>
          <a:xfrm>
            <a:off x="7928760" y="2128990"/>
            <a:ext cx="1390268" cy="548945"/>
            <a:chOff x="10310502" y="2808057"/>
            <a:chExt cx="1385848" cy="547200"/>
          </a:xfrm>
        </p:grpSpPr>
        <p:sp>
          <p:nvSpPr>
            <p:cNvPr id="50" name="TextBox 49"/>
            <p:cNvSpPr txBox="1"/>
            <p:nvPr/>
          </p:nvSpPr>
          <p:spPr>
            <a:xfrm>
              <a:off x="10849017" y="2903627"/>
              <a:ext cx="847333" cy="3595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Identity</a:t>
              </a:r>
            </a:p>
          </p:txBody>
        </p:sp>
        <p:pic>
          <p:nvPicPr>
            <p:cNvPr id="80" name="Picture 79"/>
            <p:cNvPicPr>
              <a:picLocks noChangeAspect="1"/>
            </p:cNvPicPr>
            <p:nvPr/>
          </p:nvPicPr>
          <p:blipFill>
            <a:blip r:embed="rId14"/>
            <a:stretch>
              <a:fillRect/>
            </a:stretch>
          </p:blipFill>
          <p:spPr>
            <a:xfrm>
              <a:off x="10310502" y="2808057"/>
              <a:ext cx="547200" cy="547200"/>
            </a:xfrm>
            <a:prstGeom prst="rect">
              <a:avLst/>
            </a:prstGeom>
          </p:spPr>
        </p:pic>
      </p:grpSp>
      <p:grpSp>
        <p:nvGrpSpPr>
          <p:cNvPr id="3" name="Group 2"/>
          <p:cNvGrpSpPr/>
          <p:nvPr/>
        </p:nvGrpSpPr>
        <p:grpSpPr>
          <a:xfrm>
            <a:off x="2772409" y="2811615"/>
            <a:ext cx="1215939" cy="455809"/>
            <a:chOff x="2716950" y="3140902"/>
            <a:chExt cx="1192374" cy="446976"/>
          </a:xfrm>
        </p:grpSpPr>
        <p:sp>
          <p:nvSpPr>
            <p:cNvPr id="52" name="TextBox 51"/>
            <p:cNvSpPr txBox="1"/>
            <p:nvPr/>
          </p:nvSpPr>
          <p:spPr>
            <a:xfrm>
              <a:off x="3220866" y="3140902"/>
              <a:ext cx="688458" cy="35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defTabSz="841765" hangingPunct="0">
                <a:defRPr/>
              </a:pPr>
              <a:r>
                <a:rPr lang="en-US" sz="1632" dirty="0">
                  <a:solidFill>
                    <a:srgbClr val="FFFFFF"/>
                  </a:solidFill>
                  <a:latin typeface="Segoe UI Semibold" panose="020B0702040204020203" pitchFamily="34" charset="0"/>
                  <a:cs typeface="Segoe UI Semibold" panose="020B0702040204020203" pitchFamily="34" charset="0"/>
                  <a:sym typeface="Helvetica Light"/>
                </a:rPr>
                <a:t>Tables</a:t>
              </a:r>
            </a:p>
          </p:txBody>
        </p:sp>
        <p:pic>
          <p:nvPicPr>
            <p:cNvPr id="58" name="Picture 57"/>
            <p:cNvPicPr>
              <a:picLocks noChangeAspect="1"/>
            </p:cNvPicPr>
            <p:nvPr/>
          </p:nvPicPr>
          <p:blipFill>
            <a:blip r:embed="rId15"/>
            <a:stretch>
              <a:fillRect/>
            </a:stretch>
          </p:blipFill>
          <p:spPr>
            <a:xfrm>
              <a:off x="2716950" y="3143371"/>
              <a:ext cx="510710" cy="444507"/>
            </a:xfrm>
            <a:prstGeom prst="rect">
              <a:avLst/>
            </a:prstGeom>
          </p:spPr>
        </p:pic>
      </p:grpSp>
      <p:sp>
        <p:nvSpPr>
          <p:cNvPr id="68" name="TextBox 67"/>
          <p:cNvSpPr txBox="1"/>
          <p:nvPr/>
        </p:nvSpPr>
        <p:spPr>
          <a:xfrm>
            <a:off x="3874784" y="1637488"/>
            <a:ext cx="4819764" cy="5527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1804" tIns="51804" rIns="51804" bIns="51804" numCol="1" spcCol="38100" rtlCol="0" anchor="ctr">
            <a:spAutoFit/>
          </a:bodyPr>
          <a:lstStyle/>
          <a:p>
            <a:pPr algn="ctr" defTabSz="841765" hangingPunct="0">
              <a:defRPr/>
            </a:pPr>
            <a:r>
              <a:rPr lang="en-US" sz="2856" dirty="0">
                <a:solidFill>
                  <a:srgbClr val="FFFFFF"/>
                </a:solidFill>
                <a:latin typeface="Segoe UI Semibold" panose="020B0702040204020203" pitchFamily="34" charset="0"/>
                <a:cs typeface="Segoe UI Semibold" panose="020B0702040204020203" pitchFamily="34" charset="0"/>
                <a:sym typeface="Helvetica Light"/>
              </a:rPr>
              <a:t>Visual Studio Mobile Center</a:t>
            </a:r>
          </a:p>
        </p:txBody>
      </p:sp>
      <p:sp>
        <p:nvSpPr>
          <p:cNvPr id="69" name="TextBox 68"/>
          <p:cNvSpPr txBox="1"/>
          <p:nvPr/>
        </p:nvSpPr>
        <p:spPr>
          <a:xfrm>
            <a:off x="3696154" y="2253574"/>
            <a:ext cx="5278276" cy="6809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1804" tIns="51804" rIns="51804" bIns="51804" numCol="1" spcCol="38100" rtlCol="0" anchor="ctr">
            <a:spAutoFit/>
          </a:bodyPr>
          <a:lstStyle/>
          <a:p>
            <a:pPr algn="ctr" defTabSz="841765" hangingPunct="0">
              <a:defRPr/>
            </a:pPr>
            <a:r>
              <a:rPr lang="en-US" sz="3672" kern="0" dirty="0">
                <a:solidFill>
                  <a:schemeClr val="bg1"/>
                </a:solidFill>
                <a:latin typeface="Segoe UI" panose="020B0502040204020203" pitchFamily="34" charset="0"/>
                <a:cs typeface="Segoe UI" panose="020B0502040204020203" pitchFamily="34" charset="0"/>
                <a:sym typeface="Helvetica Light"/>
              </a:rPr>
              <a:t>m</a:t>
            </a:r>
            <a:r>
              <a:rPr lang="en-US" sz="3672" dirty="0">
                <a:solidFill>
                  <a:schemeClr val="bg1"/>
                </a:solidFill>
                <a:latin typeface="Segoe UI" panose="020B0502040204020203" pitchFamily="34" charset="0"/>
                <a:cs typeface="Segoe UI" panose="020B0502040204020203" pitchFamily="34" charset="0"/>
                <a:sym typeface="Helvetica Light"/>
              </a:rPr>
              <a:t>obile.azure.com</a:t>
            </a:r>
          </a:p>
        </p:txBody>
      </p:sp>
      <p:pic>
        <p:nvPicPr>
          <p:cNvPr id="73" name="Picture 72"/>
          <p:cNvPicPr>
            <a:picLocks noChangeAspect="1"/>
          </p:cNvPicPr>
          <p:nvPr/>
        </p:nvPicPr>
        <p:blipFill>
          <a:blip r:embed="rId16"/>
          <a:stretch>
            <a:fillRect/>
          </a:stretch>
        </p:blipFill>
        <p:spPr>
          <a:xfrm>
            <a:off x="4644984" y="4558614"/>
            <a:ext cx="3113780" cy="2005842"/>
          </a:xfrm>
          <a:prstGeom prst="rect">
            <a:avLst/>
          </a:prstGeom>
        </p:spPr>
      </p:pic>
      <p:cxnSp>
        <p:nvCxnSpPr>
          <p:cNvPr id="75" name="Straight Connector 74"/>
          <p:cNvCxnSpPr>
            <a:cxnSpLocks/>
            <a:endCxn id="73" idx="0"/>
          </p:cNvCxnSpPr>
          <p:nvPr/>
        </p:nvCxnSpPr>
        <p:spPr>
          <a:xfrm>
            <a:off x="6201874" y="3355649"/>
            <a:ext cx="0" cy="1202965"/>
          </a:xfrm>
          <a:prstGeom prst="line">
            <a:avLst/>
          </a:prstGeom>
          <a:noFill/>
          <a:ln w="57150" cap="flat">
            <a:solidFill>
              <a:srgbClr val="4EB1FF"/>
            </a:solidFill>
            <a:prstDash val="solid"/>
            <a:miter lim="400000"/>
            <a:headEnd type="oval" w="med" len="med"/>
            <a:tailEnd type="oval" w="med" len="med"/>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31118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xit" presetSubtype="0" fill="hold"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10"/>
                                        </p:tgtEl>
                                      </p:cBhvr>
                                    </p:animEffect>
                                    <p:set>
                                      <p:cBhvr>
                                        <p:cTn id="18" dur="1" fill="hold">
                                          <p:stCondLst>
                                            <p:cond delay="499"/>
                                          </p:stCondLst>
                                        </p:cTn>
                                        <p:tgtEl>
                                          <p:spTgt spid="10"/>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4"/>
                                        </p:tgtEl>
                                      </p:cBhvr>
                                    </p:animEffect>
                                    <p:set>
                                      <p:cBhvr>
                                        <p:cTn id="21" dur="1" fill="hold">
                                          <p:stCondLst>
                                            <p:cond delay="499"/>
                                          </p:stCondLst>
                                        </p:cTn>
                                        <p:tgtEl>
                                          <p:spTgt spid="14"/>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25"/>
                                        </p:tgtEl>
                                      </p:cBhvr>
                                    </p:animEffect>
                                    <p:set>
                                      <p:cBhvr>
                                        <p:cTn id="24" dur="1" fill="hold">
                                          <p:stCondLst>
                                            <p:cond delay="499"/>
                                          </p:stCondLst>
                                        </p:cTn>
                                        <p:tgtEl>
                                          <p:spTgt spid="25"/>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19"/>
                                        </p:tgtEl>
                                      </p:cBhvr>
                                    </p:animEffect>
                                    <p:set>
                                      <p:cBhvr>
                                        <p:cTn id="30" dur="1" fill="hold">
                                          <p:stCondLst>
                                            <p:cond delay="499"/>
                                          </p:stCondLst>
                                        </p:cTn>
                                        <p:tgtEl>
                                          <p:spTgt spid="19"/>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1"/>
                                        </p:tgtEl>
                                      </p:cBhvr>
                                    </p:animEffect>
                                    <p:set>
                                      <p:cBhvr>
                                        <p:cTn id="33" dur="1" fill="hold">
                                          <p:stCondLst>
                                            <p:cond delay="499"/>
                                          </p:stCondLst>
                                        </p:cTn>
                                        <p:tgtEl>
                                          <p:spTgt spid="21"/>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
                                        </p:tgtEl>
                                      </p:cBhvr>
                                    </p:animEffect>
                                    <p:set>
                                      <p:cBhvr>
                                        <p:cTn id="39" dur="1" fill="hold">
                                          <p:stCondLst>
                                            <p:cond delay="499"/>
                                          </p:stCondLst>
                                        </p:cTn>
                                        <p:tgtEl>
                                          <p:spTgt spid="2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4"/>
                                        </p:tgtEl>
                                      </p:cBhvr>
                                    </p:animEffect>
                                    <p:set>
                                      <p:cBhvr>
                                        <p:cTn id="42" dur="1" fill="hold">
                                          <p:stCondLst>
                                            <p:cond delay="499"/>
                                          </p:stCondLst>
                                        </p:cTn>
                                        <p:tgtEl>
                                          <p:spTgt spid="2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par>
                          <p:cTn id="46" fill="hold">
                            <p:stCondLst>
                              <p:cond delay="500"/>
                            </p:stCondLst>
                            <p:childTnLst>
                              <p:par>
                                <p:cTn id="47" presetID="10" presetClass="entr" presetSubtype="0" fill="hold" grpId="0" nodeType="after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fade">
                                      <p:cBhvr>
                                        <p:cTn id="49" dur="500"/>
                                        <p:tgtEl>
                                          <p:spTgt spid="68"/>
                                        </p:tgtEl>
                                      </p:cBhvr>
                                    </p:animEffec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fade">
                                      <p:cBhvr>
                                        <p:cTn id="53" dur="500"/>
                                        <p:tgtEl>
                                          <p:spTgt spid="69"/>
                                        </p:tgtEl>
                                      </p:cBhvr>
                                    </p:animEffect>
                                  </p:childTnLst>
                                </p:cTn>
                              </p:par>
                            </p:childTnLst>
                          </p:cTn>
                        </p:par>
                        <p:par>
                          <p:cTn id="54" fill="hold">
                            <p:stCondLst>
                              <p:cond delay="1500"/>
                            </p:stCondLst>
                            <p:childTnLst>
                              <p:par>
                                <p:cTn id="55" presetID="22" presetClass="entr" presetSubtype="4" fill="hold" nodeType="after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wipe(down)">
                                      <p:cBhvr>
                                        <p:cTn id="57" dur="500"/>
                                        <p:tgtEl>
                                          <p:spTgt spid="75"/>
                                        </p:tgtEl>
                                      </p:cBhvr>
                                    </p:animEffect>
                                  </p:childTnLst>
                                </p:cTn>
                              </p:par>
                              <p:par>
                                <p:cTn id="58" presetID="10" presetClass="exit" presetSubtype="0" fill="hold" nodeType="withEffect">
                                  <p:stCondLst>
                                    <p:cond delay="25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8" grpId="0"/>
      <p:bldP spid="6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882" y="1719515"/>
            <a:ext cx="12434711" cy="838081"/>
          </a:xfrm>
          <a:prstGeom prst="rect">
            <a:avLst/>
          </a:prstGeom>
        </p:spPr>
        <p:txBody>
          <a:bodyPr vert="horz" wrap="square" lIns="182854" tIns="146283" rIns="182854" bIns="146283"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563">
              <a:lnSpc>
                <a:spcPct val="60000"/>
              </a:lnSpc>
              <a:buClr>
                <a:srgbClr val="FFFFFF"/>
              </a:buClr>
              <a:buSzPct val="90000"/>
            </a:pPr>
            <a:r>
              <a:rPr lang="en-US" sz="7798" spc="0">
                <a:solidFill>
                  <a:schemeClr val="tx1"/>
                </a:solidFill>
              </a:rPr>
              <a:t>15 </a:t>
            </a:r>
            <a:r>
              <a:rPr lang="en-US" sz="7798" spc="0" dirty="0">
                <a:solidFill>
                  <a:schemeClr val="tx1"/>
                </a:solidFill>
              </a:rPr>
              <a:t>Minute Break</a:t>
            </a:r>
            <a:endParaRPr lang="en-US" sz="7798" spc="0" dirty="0">
              <a:solidFill>
                <a:schemeClr val="tx1"/>
              </a:solidFill>
              <a:latin typeface="+mn-lt"/>
            </a:endParaRPr>
          </a:p>
        </p:txBody>
      </p:sp>
      <p:sp>
        <p:nvSpPr>
          <p:cNvPr id="8" name="TextBox 7"/>
          <p:cNvSpPr txBox="1"/>
          <p:nvPr/>
        </p:nvSpPr>
        <p:spPr>
          <a:xfrm>
            <a:off x="4229382" y="-863478"/>
            <a:ext cx="369280" cy="633930"/>
          </a:xfrm>
          <a:prstGeom prst="rect">
            <a:avLst/>
          </a:prstGeom>
          <a:noFill/>
        </p:spPr>
        <p:txBody>
          <a:bodyPr wrap="none" lIns="182854" tIns="146283" rIns="182854" bIns="146283" rtlCol="0">
            <a:spAutoFit/>
          </a:bodyPr>
          <a:lstStyle/>
          <a:p>
            <a:pPr>
              <a:lnSpc>
                <a:spcPct val="90000"/>
              </a:lnSpc>
              <a:spcAft>
                <a:spcPts val="600"/>
              </a:spcAft>
            </a:pPr>
            <a:endParaRPr lang="en-US" sz="2400" dirty="0" err="1">
              <a:gradFill>
                <a:gsLst>
                  <a:gs pos="2917">
                    <a:schemeClr val="tx1"/>
                  </a:gs>
                  <a:gs pos="30000">
                    <a:schemeClr val="tx1"/>
                  </a:gs>
                </a:gsLst>
                <a:lin ang="5400000" scaled="0"/>
              </a:gradFill>
            </a:endParaRPr>
          </a:p>
        </p:txBody>
      </p:sp>
      <p:sp>
        <p:nvSpPr>
          <p:cNvPr id="12" name="TextBox 11"/>
          <p:cNvSpPr txBox="1"/>
          <p:nvPr/>
        </p:nvSpPr>
        <p:spPr>
          <a:xfrm>
            <a:off x="1771792" y="4402277"/>
            <a:ext cx="3473446" cy="980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9048" tIns="19048" rIns="19048" bIns="19048" numCol="1" spcCol="14288" rtlCol="0" anchor="ctr">
            <a:spAutoFit/>
          </a:bodyPr>
          <a:lstStyle/>
          <a:p>
            <a:r>
              <a:rPr lang="en-US" sz="2000" dirty="0">
                <a:cs typeface="Arial"/>
              </a:rPr>
              <a:t>Presenter First Name</a:t>
            </a:r>
          </a:p>
          <a:p>
            <a:r>
              <a:rPr lang="en-US" sz="2000" dirty="0">
                <a:cs typeface="Arial"/>
              </a:rPr>
              <a:t>Presenter Last Name</a:t>
            </a:r>
          </a:p>
          <a:p>
            <a:r>
              <a:rPr lang="en-US" sz="2000" dirty="0">
                <a:latin typeface="+mj-lt"/>
                <a:cs typeface="Arial"/>
              </a:rPr>
              <a:t>Presenter Title</a:t>
            </a:r>
          </a:p>
        </p:txBody>
      </p:sp>
      <p:cxnSp>
        <p:nvCxnSpPr>
          <p:cNvPr id="14" name="Straight Connector 13"/>
          <p:cNvCxnSpPr/>
          <p:nvPr/>
        </p:nvCxnSpPr>
        <p:spPr>
          <a:xfrm flipV="1">
            <a:off x="1811963" y="5701988"/>
            <a:ext cx="9553808" cy="4761"/>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35774" y="5935320"/>
            <a:ext cx="9731582" cy="461439"/>
            <a:chOff x="1735137" y="5935662"/>
            <a:chExt cx="9732963" cy="461504"/>
          </a:xfrm>
        </p:grpSpPr>
        <p:sp>
          <p:nvSpPr>
            <p:cNvPr id="10" name="TextBox 9"/>
            <p:cNvSpPr txBox="1"/>
            <p:nvPr/>
          </p:nvSpPr>
          <p:spPr>
            <a:xfrm>
              <a:off x="1735137" y="5935662"/>
              <a:ext cx="2328863" cy="461504"/>
            </a:xfrm>
            <a:prstGeom prst="rect">
              <a:avLst/>
            </a:prstGeom>
            <a:noFill/>
          </p:spPr>
          <p:txBody>
            <a:bodyPr wrap="square" rtlCol="0">
              <a:spAutoFit/>
            </a:bodyPr>
            <a:lstStyle/>
            <a:p>
              <a:pPr>
                <a:lnSpc>
                  <a:spcPct val="130000"/>
                </a:lnSpc>
              </a:pPr>
              <a:r>
                <a:rPr lang="en-US" dirty="0">
                  <a:latin typeface="+mj-lt"/>
                  <a:cs typeface="Arial"/>
                </a:rPr>
                <a:t>Presenter e-mail</a:t>
              </a:r>
            </a:p>
          </p:txBody>
        </p:sp>
        <p:sp>
          <p:nvSpPr>
            <p:cNvPr id="11" name="TextBox 10"/>
            <p:cNvSpPr txBox="1"/>
            <p:nvPr/>
          </p:nvSpPr>
          <p:spPr>
            <a:xfrm>
              <a:off x="5833269" y="5935662"/>
              <a:ext cx="2024063" cy="461504"/>
            </a:xfrm>
            <a:prstGeom prst="rect">
              <a:avLst/>
            </a:prstGeom>
            <a:noFill/>
          </p:spPr>
          <p:txBody>
            <a:bodyPr wrap="square" rtlCol="0">
              <a:spAutoFit/>
            </a:bodyPr>
            <a:lstStyle/>
            <a:p>
              <a:pPr algn="ctr">
                <a:lnSpc>
                  <a:spcPct val="130000"/>
                </a:lnSpc>
              </a:pPr>
              <a:r>
                <a:rPr lang="en-US" dirty="0">
                  <a:latin typeface="+mj-lt"/>
                  <a:cs typeface="Arial"/>
                </a:rPr>
                <a:t>blogs</a:t>
              </a:r>
            </a:p>
          </p:txBody>
        </p:sp>
        <p:sp>
          <p:nvSpPr>
            <p:cNvPr id="15" name="TextBox 14"/>
            <p:cNvSpPr txBox="1"/>
            <p:nvPr/>
          </p:nvSpPr>
          <p:spPr>
            <a:xfrm>
              <a:off x="8978900" y="5935662"/>
              <a:ext cx="2489200" cy="461504"/>
            </a:xfrm>
            <a:prstGeom prst="rect">
              <a:avLst/>
            </a:prstGeom>
            <a:noFill/>
          </p:spPr>
          <p:txBody>
            <a:bodyPr wrap="square" rtlCol="0">
              <a:spAutoFit/>
            </a:bodyPr>
            <a:lstStyle/>
            <a:p>
              <a:pPr algn="r">
                <a:lnSpc>
                  <a:spcPct val="130000"/>
                </a:lnSpc>
              </a:pPr>
              <a:r>
                <a:rPr lang="en-US" dirty="0">
                  <a:latin typeface="+mj-lt"/>
                  <a:cs typeface="Arial"/>
                </a:rPr>
                <a:t>Twitter</a:t>
              </a:r>
            </a:p>
          </p:txBody>
        </p:sp>
      </p:grpSp>
    </p:spTree>
    <p:extLst>
      <p:ext uri="{BB962C8B-B14F-4D97-AF65-F5344CB8AC3E}">
        <p14:creationId xmlns:p14="http://schemas.microsoft.com/office/powerpoint/2010/main" val="196550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dirty="0"/>
              <a:t>Presenter Name</a:t>
            </a:r>
          </a:p>
          <a:p>
            <a:r>
              <a:rPr lang="en-US" dirty="0"/>
              <a:t>Presenter Twitter</a:t>
            </a:r>
          </a:p>
          <a:p>
            <a:r>
              <a:rPr lang="en-US" dirty="0"/>
              <a:t>Presenter Title</a:t>
            </a:r>
          </a:p>
        </p:txBody>
      </p:sp>
      <p:sp>
        <p:nvSpPr>
          <p:cNvPr id="3" name="Title 2"/>
          <p:cNvSpPr>
            <a:spLocks noGrp="1"/>
          </p:cNvSpPr>
          <p:nvPr>
            <p:ph type="title"/>
          </p:nvPr>
        </p:nvSpPr>
        <p:spPr/>
        <p:txBody>
          <a:bodyPr/>
          <a:lstStyle/>
          <a:p>
            <a:r>
              <a:rPr lang="en-US" dirty="0"/>
              <a:t>Native iOS &amp; Android </a:t>
            </a:r>
            <a:br>
              <a:rPr lang="en-US" dirty="0"/>
            </a:br>
            <a:r>
              <a:rPr lang="en-US" dirty="0"/>
              <a:t>Development with Xamarin</a:t>
            </a:r>
          </a:p>
        </p:txBody>
      </p:sp>
    </p:spTree>
    <p:extLst>
      <p:ext uri="{BB962C8B-B14F-4D97-AF65-F5344CB8AC3E}">
        <p14:creationId xmlns:p14="http://schemas.microsoft.com/office/powerpoint/2010/main" val="6357433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189752" y="3078223"/>
            <a:ext cx="10056972" cy="838080"/>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799" dirty="0"/>
              <a:t>Architecting Mobile Apps</a:t>
            </a:r>
          </a:p>
        </p:txBody>
      </p:sp>
    </p:spTree>
    <p:extLst>
      <p:ext uri="{BB962C8B-B14F-4D97-AF65-F5344CB8AC3E}">
        <p14:creationId xmlns:p14="http://schemas.microsoft.com/office/powerpoint/2010/main" val="238576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98" y="295730"/>
            <a:ext cx="11887878" cy="917444"/>
          </a:xfrm>
        </p:spPr>
        <p:txBody>
          <a:bodyPr/>
          <a:lstStyle/>
          <a:p>
            <a:pPr algn="ctr"/>
            <a:r>
              <a:rPr lang="en-US" dirty="0" err="1"/>
              <a:t>Xamarin’s</a:t>
            </a:r>
            <a:r>
              <a:rPr lang="en-US" dirty="0"/>
              <a:t> Unique Approach</a:t>
            </a:r>
          </a:p>
        </p:txBody>
      </p:sp>
      <p:sp>
        <p:nvSpPr>
          <p:cNvPr id="14" name="TextBox 13"/>
          <p:cNvSpPr txBox="1"/>
          <p:nvPr/>
        </p:nvSpPr>
        <p:spPr>
          <a:xfrm>
            <a:off x="427859" y="5753147"/>
            <a:ext cx="11580757" cy="672108"/>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2400" dirty="0">
                <a:solidFill>
                  <a:srgbClr val="70ACBB"/>
                </a:solidFill>
              </a:rPr>
              <a:t>Shared C# codebase  </a:t>
            </a:r>
            <a:r>
              <a:rPr lang="en-US" sz="2400" dirty="0">
                <a:solidFill>
                  <a:srgbClr val="6FBD23"/>
                </a:solidFill>
              </a:rPr>
              <a:t>•</a:t>
            </a:r>
            <a:r>
              <a:rPr lang="en-US" sz="2400" dirty="0">
                <a:solidFill>
                  <a:srgbClr val="16ACEE"/>
                </a:solidFill>
              </a:rPr>
              <a:t>  </a:t>
            </a:r>
            <a:r>
              <a:rPr lang="en-US" sz="2400" dirty="0">
                <a:solidFill>
                  <a:srgbClr val="70ACBB"/>
                </a:solidFill>
              </a:rPr>
              <a:t>100% native API access</a:t>
            </a:r>
            <a:r>
              <a:rPr lang="en-US" sz="2400" dirty="0">
                <a:solidFill>
                  <a:srgbClr val="16ACEE"/>
                </a:solidFill>
              </a:rPr>
              <a:t>  </a:t>
            </a:r>
            <a:r>
              <a:rPr lang="en-US" sz="2400" dirty="0">
                <a:solidFill>
                  <a:srgbClr val="6FBD23"/>
                </a:solidFill>
              </a:rPr>
              <a:t>•</a:t>
            </a:r>
            <a:r>
              <a:rPr lang="en-US" sz="2400" dirty="0">
                <a:solidFill>
                  <a:srgbClr val="16ACEE"/>
                </a:solidFill>
              </a:rPr>
              <a:t>  </a:t>
            </a:r>
            <a:r>
              <a:rPr lang="en-US" sz="2400" dirty="0">
                <a:solidFill>
                  <a:srgbClr val="70ACBB"/>
                </a:solidFill>
              </a:rPr>
              <a:t>High performance</a:t>
            </a:r>
          </a:p>
        </p:txBody>
      </p:sp>
      <p:sp>
        <p:nvSpPr>
          <p:cNvPr id="20" name="Left Brace 19"/>
          <p:cNvSpPr/>
          <p:nvPr/>
        </p:nvSpPr>
        <p:spPr>
          <a:xfrm rot="5400000">
            <a:off x="6106082" y="548258"/>
            <a:ext cx="239459" cy="10042607"/>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 name="Group 2"/>
          <p:cNvGrpSpPr/>
          <p:nvPr/>
        </p:nvGrpSpPr>
        <p:grpSpPr>
          <a:xfrm>
            <a:off x="2951900" y="1473713"/>
            <a:ext cx="6547823" cy="3715580"/>
            <a:chOff x="2804067" y="1444948"/>
            <a:chExt cx="6420017" cy="3643056"/>
          </a:xfrm>
        </p:grpSpPr>
        <p:sp>
          <p:nvSpPr>
            <p:cNvPr id="18" name="Rectangle 17"/>
            <p:cNvSpPr/>
            <p:nvPr/>
          </p:nvSpPr>
          <p:spPr bwMode="auto">
            <a:xfrm>
              <a:off x="2804067" y="2177293"/>
              <a:ext cx="2117653" cy="479486"/>
            </a:xfrm>
            <a:prstGeom prst="rect">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24" name="Rectangle 23"/>
            <p:cNvSpPr/>
            <p:nvPr/>
          </p:nvSpPr>
          <p:spPr bwMode="auto">
            <a:xfrm>
              <a:off x="2804067" y="2683418"/>
              <a:ext cx="6407259" cy="2404586"/>
            </a:xfrm>
            <a:prstGeom prst="rect">
              <a:avLst/>
            </a:prstGeom>
            <a:solidFill>
              <a:schemeClr val="accent2">
                <a:lumMod val="50000"/>
                <a:alpha val="4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34" name="TextBox 33"/>
            <p:cNvSpPr txBox="1"/>
            <p:nvPr/>
          </p:nvSpPr>
          <p:spPr>
            <a:xfrm>
              <a:off x="2817643"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iOS C# UI</a:t>
              </a:r>
            </a:p>
          </p:txBody>
        </p:sp>
        <p:sp>
          <p:nvSpPr>
            <p:cNvPr id="37" name="Rectangle 36"/>
            <p:cNvSpPr/>
            <p:nvPr/>
          </p:nvSpPr>
          <p:spPr bwMode="auto">
            <a:xfrm>
              <a:off x="4948870" y="2177293"/>
              <a:ext cx="2117653" cy="479486"/>
            </a:xfrm>
            <a:prstGeom prst="rect">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gradFill>
                    <a:gsLst>
                      <a:gs pos="0">
                        <a:srgbClr val="FFFFFF"/>
                      </a:gs>
                      <a:gs pos="100000">
                        <a:srgbClr val="FFFFFF"/>
                      </a:gs>
                    </a:gsLst>
                    <a:lin ang="5400000" scaled="0"/>
                  </a:gradFill>
                  <a:ea typeface="Segoe UI" pitchFamily="34" charset="0"/>
                  <a:cs typeface="Segoe UI" pitchFamily="34" charset="0"/>
                </a:rPr>
                <a:t> </a:t>
              </a:r>
            </a:p>
          </p:txBody>
        </p:sp>
        <p:sp>
          <p:nvSpPr>
            <p:cNvPr id="40" name="Rectangle 39"/>
            <p:cNvSpPr/>
            <p:nvPr/>
          </p:nvSpPr>
          <p:spPr bwMode="auto">
            <a:xfrm>
              <a:off x="7093673" y="2177293"/>
              <a:ext cx="2117653" cy="479486"/>
            </a:xfrm>
            <a:prstGeom prst="rect">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r>
                <a:rPr lang="en-US" sz="800" dirty="0">
                  <a:solidFill>
                    <a:srgbClr val="00BBF1"/>
                  </a:solidFill>
                  <a:ea typeface="Segoe UI" pitchFamily="34" charset="0"/>
                  <a:cs typeface="Segoe UI" pitchFamily="34" charset="0"/>
                </a:rPr>
                <a:t> </a:t>
              </a:r>
            </a:p>
          </p:txBody>
        </p:sp>
        <p:sp>
          <p:nvSpPr>
            <p:cNvPr id="42" name="TextBox 41"/>
            <p:cNvSpPr txBox="1"/>
            <p:nvPr/>
          </p:nvSpPr>
          <p:spPr>
            <a:xfrm>
              <a:off x="7107249" y="2150169"/>
              <a:ext cx="2104077" cy="531039"/>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Windows C# UI</a:t>
              </a:r>
            </a:p>
          </p:txBody>
        </p:sp>
        <p:sp>
          <p:nvSpPr>
            <p:cNvPr id="43" name="TextBox 42"/>
            <p:cNvSpPr txBox="1"/>
            <p:nvPr/>
          </p:nvSpPr>
          <p:spPr>
            <a:xfrm>
              <a:off x="4962445" y="2150169"/>
              <a:ext cx="2104077" cy="535750"/>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1599" dirty="0">
                  <a:solidFill>
                    <a:srgbClr val="FFFFFF"/>
                  </a:solidFill>
                </a:rPr>
                <a:t>Android C# UI</a:t>
              </a:r>
            </a:p>
          </p:txBody>
        </p:sp>
        <p:sp>
          <p:nvSpPr>
            <p:cNvPr id="19" name="TextBox 18"/>
            <p:cNvSpPr txBox="1"/>
            <p:nvPr/>
          </p:nvSpPr>
          <p:spPr>
            <a:xfrm>
              <a:off x="2830401" y="3439156"/>
              <a:ext cx="6393683" cy="905082"/>
            </a:xfrm>
            <a:prstGeom prst="rect">
              <a:avLst/>
            </a:prstGeom>
            <a:noFill/>
          </p:spPr>
          <p:txBody>
            <a:bodyPr wrap="square" lIns="182854" tIns="146283" rIns="182854" bIns="146283" rtlCol="0">
              <a:spAutoFit/>
            </a:bodyPr>
            <a:lstStyle/>
            <a:p>
              <a:pPr algn="ctr" defTabSz="932293" fontAlgn="base">
                <a:spcBef>
                  <a:spcPct val="0"/>
                </a:spcBef>
                <a:spcAft>
                  <a:spcPct val="0"/>
                </a:spcAft>
              </a:pPr>
              <a:r>
                <a:rPr lang="en-US" sz="3999" dirty="0">
                  <a:solidFill>
                    <a:srgbClr val="FFFFFF"/>
                  </a:solidFill>
                </a:rPr>
                <a:t>Shared C# Mobile</a:t>
              </a:r>
            </a:p>
          </p:txBody>
        </p:sp>
        <p:sp>
          <p:nvSpPr>
            <p:cNvPr id="45" name="Oval 44"/>
            <p:cNvSpPr/>
            <p:nvPr/>
          </p:nvSpPr>
          <p:spPr bwMode="auto">
            <a:xfrm>
              <a:off x="3562935" y="1444948"/>
              <a:ext cx="613490" cy="613491"/>
            </a:xfrm>
            <a:prstGeom prst="ellipse">
              <a:avLst/>
            </a:prstGeom>
            <a:solidFill>
              <a:srgbClr val="9570D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Oval 40"/>
            <p:cNvSpPr/>
            <p:nvPr/>
          </p:nvSpPr>
          <p:spPr bwMode="auto">
            <a:xfrm>
              <a:off x="5707598" y="1444948"/>
              <a:ext cx="613490" cy="613491"/>
            </a:xfrm>
            <a:prstGeom prst="ellipse">
              <a:avLst/>
            </a:prstGeom>
            <a:solidFill>
              <a:srgbClr val="66B11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7851596" y="1444948"/>
              <a:ext cx="613491" cy="613491"/>
            </a:xfrm>
            <a:prstGeom prst="ellipse">
              <a:avLst/>
            </a:prstGeom>
            <a:solidFill>
              <a:srgbClr val="00BBF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ea typeface="Segoe UI" pitchFamily="34" charset="0"/>
                <a:cs typeface="Segoe UI" pitchFamily="34" charset="0"/>
              </a:endParaRPr>
            </a:p>
          </p:txBody>
        </p:sp>
      </p:grpSp>
      <p:pic>
        <p:nvPicPr>
          <p:cNvPr id="23" name="Picture 2" descr="http://www.freeiconspng.com/uploads/ios-7-logo-png-14.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3821123" y="1648065"/>
            <a:ext cx="445344" cy="28033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49913" y="1576192"/>
            <a:ext cx="339007" cy="407764"/>
          </a:xfrm>
          <a:prstGeom prst="rect">
            <a:avLst/>
          </a:prstGeom>
        </p:spPr>
      </p:pic>
      <p:pic>
        <p:nvPicPr>
          <p:cNvPr id="25" name="Picture 2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248593" y="1629672"/>
            <a:ext cx="317174" cy="317081"/>
          </a:xfrm>
          <a:prstGeom prst="rect">
            <a:avLst/>
          </a:prstGeom>
        </p:spPr>
      </p:pic>
    </p:spTree>
    <p:extLst>
      <p:ext uri="{BB962C8B-B14F-4D97-AF65-F5344CB8AC3E}">
        <p14:creationId xmlns:p14="http://schemas.microsoft.com/office/powerpoint/2010/main" val="1959697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Windows APIs</a:t>
            </a:r>
          </a:p>
        </p:txBody>
      </p:sp>
      <p:grpSp>
        <p:nvGrpSpPr>
          <p:cNvPr id="44" name="Group 43"/>
          <p:cNvGrpSpPr/>
          <p:nvPr/>
        </p:nvGrpSpPr>
        <p:grpSpPr>
          <a:xfrm>
            <a:off x="774248" y="1821101"/>
            <a:ext cx="10929611" cy="1060523"/>
            <a:chOff x="752656" y="1820862"/>
            <a:chExt cx="10931162" cy="1060674"/>
          </a:xfrm>
        </p:grpSpPr>
        <p:sp>
          <p:nvSpPr>
            <p:cNvPr id="19" name="Rounded Rectangle 18"/>
            <p:cNvSpPr/>
            <p:nvPr/>
          </p:nvSpPr>
          <p:spPr>
            <a:xfrm>
              <a:off x="75265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Microsoft.Phone</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Microsoft.Networking</a:t>
              </a:r>
              <a:endParaRPr lang="en-US" sz="1499"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Windows.Storage</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Windows.Foundation</a:t>
              </a:r>
              <a:endParaRPr lang="en-US" sz="1499"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2DB1D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Microsoft.Devices</a:t>
              </a:r>
              <a:endParaRPr lang="en-US" dirty="0">
                <a:solidFill>
                  <a:srgbClr val="FFFFFF"/>
                </a:solidFill>
                <a:cs typeface="Helvetica Light"/>
              </a:endParaRPr>
            </a:p>
          </p:txBody>
        </p:sp>
        <p:sp>
          <p:nvSpPr>
            <p:cNvPr id="34" name="TextBox 33"/>
            <p:cNvSpPr txBox="1"/>
            <p:nvPr/>
          </p:nvSpPr>
          <p:spPr>
            <a:xfrm>
              <a:off x="6299200" y="1820862"/>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16ACEE"/>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grpSp>
        <p:nvGrpSpPr>
          <p:cNvPr id="38" name="Group 37"/>
          <p:cNvGrpSpPr/>
          <p:nvPr/>
        </p:nvGrpSpPr>
        <p:grpSpPr>
          <a:xfrm>
            <a:off x="769667" y="3840113"/>
            <a:ext cx="10929611" cy="679578"/>
            <a:chOff x="752656" y="3014662"/>
            <a:chExt cx="10931162" cy="679674"/>
          </a:xfrm>
        </p:grpSpPr>
        <p:sp>
          <p:nvSpPr>
            <p:cNvPr id="39" name="Rounded Rectangle 38"/>
            <p:cNvSpPr/>
            <p:nvPr/>
          </p:nvSpPr>
          <p:spPr>
            <a:xfrm>
              <a:off x="75265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40" name="Rounded Rectangle 39"/>
            <p:cNvSpPr/>
            <p:nvPr/>
          </p:nvSpPr>
          <p:spPr>
            <a:xfrm>
              <a:off x="296677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41" name="Rounded Rectangle 40"/>
            <p:cNvSpPr/>
            <p:nvPr/>
          </p:nvSpPr>
          <p:spPr>
            <a:xfrm>
              <a:off x="518089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42" name="Rounded Rectangle 41"/>
            <p:cNvSpPr/>
            <p:nvPr/>
          </p:nvSpPr>
          <p:spPr>
            <a:xfrm>
              <a:off x="7395016"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43" name="Rounded Rectangle 42"/>
            <p:cNvSpPr/>
            <p:nvPr/>
          </p:nvSpPr>
          <p:spPr>
            <a:xfrm>
              <a:off x="9609137" y="3014662"/>
              <a:ext cx="2074681" cy="679674"/>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grpSp>
      <p:sp>
        <p:nvSpPr>
          <p:cNvPr id="24" name="Rounded Rectangle 23"/>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25" name="Rounded Rectangle 24"/>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26" name="Rounded Rectangle 25"/>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27" name="Rounded Rectangle 26"/>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28" name="Rounded Rectangle 27"/>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9" name="Rectangle 28"/>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825835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iOS – 100% API Coverage</a:t>
            </a:r>
          </a:p>
        </p:txBody>
      </p:sp>
      <p:grpSp>
        <p:nvGrpSpPr>
          <p:cNvPr id="3" name="Group 2"/>
          <p:cNvGrpSpPr/>
          <p:nvPr/>
        </p:nvGrpSpPr>
        <p:grpSpPr>
          <a:xfrm>
            <a:off x="774248" y="1968717"/>
            <a:ext cx="10929611" cy="912907"/>
            <a:chOff x="752656" y="1968500"/>
            <a:chExt cx="10931162" cy="913036"/>
          </a:xfrm>
        </p:grpSpPr>
        <p:sp>
          <p:nvSpPr>
            <p:cNvPr id="19" name="Rounded Rectangle 18"/>
            <p:cNvSpPr/>
            <p:nvPr/>
          </p:nvSpPr>
          <p:spPr>
            <a:xfrm>
              <a:off x="75265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MapKit</a:t>
              </a:r>
              <a:endParaRPr lang="en-US" dirty="0">
                <a:solidFill>
                  <a:srgbClr val="FFFFFF"/>
                </a:solidFill>
                <a:cs typeface="Helvetica Light"/>
              </a:endParaRPr>
            </a:p>
          </p:txBody>
        </p:sp>
        <p:sp>
          <p:nvSpPr>
            <p:cNvPr id="20" name="Rounded Rectangle 19"/>
            <p:cNvSpPr/>
            <p:nvPr/>
          </p:nvSpPr>
          <p:spPr>
            <a:xfrm>
              <a:off x="296677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UIKit</a:t>
              </a:r>
              <a:endParaRPr lang="en-US" dirty="0">
                <a:solidFill>
                  <a:srgbClr val="FFFFFF"/>
                </a:solidFill>
                <a:cs typeface="Helvetica Light"/>
              </a:endParaRPr>
            </a:p>
          </p:txBody>
        </p:sp>
        <p:sp>
          <p:nvSpPr>
            <p:cNvPr id="21" name="Rounded Rectangle 20"/>
            <p:cNvSpPr/>
            <p:nvPr/>
          </p:nvSpPr>
          <p:spPr>
            <a:xfrm>
              <a:off x="518089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iBeacon</a:t>
              </a:r>
              <a:endParaRPr lang="en-US" dirty="0">
                <a:solidFill>
                  <a:srgbClr val="FFFFFF"/>
                </a:solidFill>
                <a:cs typeface="Helvetica Light"/>
              </a:endParaRPr>
            </a:p>
          </p:txBody>
        </p:sp>
        <p:sp>
          <p:nvSpPr>
            <p:cNvPr id="22" name="Rounded Rectangle 21"/>
            <p:cNvSpPr/>
            <p:nvPr/>
          </p:nvSpPr>
          <p:spPr>
            <a:xfrm>
              <a:off x="7395016"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CoreGraphics</a:t>
              </a:r>
              <a:endParaRPr lang="en-US" dirty="0">
                <a:solidFill>
                  <a:srgbClr val="FFFFFF"/>
                </a:solidFill>
                <a:cs typeface="Helvetica Light"/>
              </a:endParaRPr>
            </a:p>
          </p:txBody>
        </p:sp>
        <p:sp>
          <p:nvSpPr>
            <p:cNvPr id="23" name="Rounded Rectangle 22"/>
            <p:cNvSpPr/>
            <p:nvPr/>
          </p:nvSpPr>
          <p:spPr>
            <a:xfrm>
              <a:off x="9609137" y="2201862"/>
              <a:ext cx="2074681" cy="679674"/>
            </a:xfrm>
            <a:prstGeom prst="roundRect">
              <a:avLst>
                <a:gd name="adj" fmla="val 0"/>
              </a:avLst>
            </a:prstGeom>
            <a:solidFill>
              <a:srgbClr val="9570D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CoreMotion</a:t>
              </a:r>
              <a:endParaRPr lang="en-US" dirty="0">
                <a:solidFill>
                  <a:srgbClr val="FFFFFF"/>
                </a:solidFill>
                <a:cs typeface="Helvetica Light"/>
              </a:endParaRPr>
            </a:p>
          </p:txBody>
        </p:sp>
        <p:sp>
          <p:nvSpPr>
            <p:cNvPr id="34" name="TextBox 33"/>
            <p:cNvSpPr txBox="1"/>
            <p:nvPr/>
          </p:nvSpPr>
          <p:spPr>
            <a:xfrm>
              <a:off x="6299200" y="1968500"/>
              <a:ext cx="369332" cy="63402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grpSp>
      <p:sp>
        <p:nvSpPr>
          <p:cNvPr id="37" name="Left Brace 36"/>
          <p:cNvSpPr/>
          <p:nvPr/>
        </p:nvSpPr>
        <p:spPr>
          <a:xfrm rot="5400000" flipH="1">
            <a:off x="6053161" y="-401085"/>
            <a:ext cx="380946" cy="10920451"/>
          </a:xfrm>
          <a:prstGeom prst="leftBrace">
            <a:avLst>
              <a:gd name="adj1" fmla="val 56668"/>
              <a:gd name="adj2" fmla="val 50000"/>
            </a:avLst>
          </a:prstGeom>
          <a:ln w="19050" cap="rnd">
            <a:solidFill>
              <a:srgbClr val="9570D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2" name="Rounded Rectangle 31"/>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7" name="Rectangle 26"/>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635463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 100</a:t>
            </a:r>
            <a:r>
              <a:rPr lang="en-US"/>
              <a:t>% API </a:t>
            </a:r>
            <a:r>
              <a:rPr lang="en-US" dirty="0"/>
              <a:t>Coverage</a:t>
            </a:r>
          </a:p>
        </p:txBody>
      </p:sp>
      <p:sp>
        <p:nvSpPr>
          <p:cNvPr id="19" name="Rounded Rectangle 18"/>
          <p:cNvSpPr/>
          <p:nvPr/>
        </p:nvSpPr>
        <p:spPr>
          <a:xfrm>
            <a:off x="774248"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Text-to-speech</a:t>
            </a:r>
          </a:p>
        </p:txBody>
      </p:sp>
      <p:sp>
        <p:nvSpPr>
          <p:cNvPr id="20" name="Rounded Rectangle 19"/>
          <p:cNvSpPr/>
          <p:nvPr/>
        </p:nvSpPr>
        <p:spPr>
          <a:xfrm>
            <a:off x="2988054"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ActionBar</a:t>
            </a:r>
            <a:endParaRPr lang="en-US" dirty="0">
              <a:solidFill>
                <a:srgbClr val="FFFFFF"/>
              </a:solidFill>
              <a:cs typeface="Helvetica Light"/>
            </a:endParaRPr>
          </a:p>
        </p:txBody>
      </p:sp>
      <p:sp>
        <p:nvSpPr>
          <p:cNvPr id="21" name="Rounded Rectangle 20"/>
          <p:cNvSpPr/>
          <p:nvPr/>
        </p:nvSpPr>
        <p:spPr>
          <a:xfrm>
            <a:off x="5201860"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599" dirty="0">
                <a:solidFill>
                  <a:srgbClr val="FFFFFF"/>
                </a:solidFill>
                <a:cs typeface="Helvetica Light"/>
              </a:rPr>
              <a:t>Printing Framework</a:t>
            </a:r>
          </a:p>
        </p:txBody>
      </p:sp>
      <p:sp>
        <p:nvSpPr>
          <p:cNvPr id="22" name="Rounded Rectangle 21"/>
          <p:cNvSpPr/>
          <p:nvPr/>
        </p:nvSpPr>
        <p:spPr>
          <a:xfrm>
            <a:off x="7415666"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Renderscript</a:t>
            </a:r>
            <a:endParaRPr lang="en-US" dirty="0">
              <a:solidFill>
                <a:srgbClr val="FFFFFF"/>
              </a:solidFill>
              <a:cs typeface="Helvetica Light"/>
            </a:endParaRPr>
          </a:p>
        </p:txBody>
      </p:sp>
      <p:sp>
        <p:nvSpPr>
          <p:cNvPr id="23" name="Rounded Rectangle 22"/>
          <p:cNvSpPr/>
          <p:nvPr/>
        </p:nvSpPr>
        <p:spPr>
          <a:xfrm>
            <a:off x="9629473" y="2202046"/>
            <a:ext cx="2074387" cy="679578"/>
          </a:xfrm>
          <a:prstGeom prst="roundRect">
            <a:avLst>
              <a:gd name="adj" fmla="val 0"/>
            </a:avLst>
          </a:prstGeom>
          <a:solidFill>
            <a:srgbClr val="6FBD2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NFC</a:t>
            </a:r>
          </a:p>
        </p:txBody>
      </p:sp>
      <p:sp>
        <p:nvSpPr>
          <p:cNvPr id="34" name="TextBox 33"/>
          <p:cNvSpPr txBox="1"/>
          <p:nvPr/>
        </p:nvSpPr>
        <p:spPr>
          <a:xfrm>
            <a:off x="6320004" y="1821100"/>
            <a:ext cx="369280" cy="633930"/>
          </a:xfrm>
          <a:prstGeom prst="rect">
            <a:avLst/>
          </a:prstGeom>
          <a:noFill/>
        </p:spPr>
        <p:txBody>
          <a:bodyPr wrap="none" lIns="182854" tIns="146283" rIns="182854" bIns="146283" rtlCol="0">
            <a:spAutoFit/>
          </a:bodyPr>
          <a:lstStyle/>
          <a:p>
            <a:pPr defTabSz="932563">
              <a:lnSpc>
                <a:spcPct val="90000"/>
              </a:lnSpc>
              <a:spcAft>
                <a:spcPts val="600"/>
              </a:spcAft>
            </a:pPr>
            <a:endParaRPr lang="en-US" sz="2400" dirty="0" err="1">
              <a:gradFill>
                <a:gsLst>
                  <a:gs pos="2917">
                    <a:srgbClr val="404040"/>
                  </a:gs>
                  <a:gs pos="30000">
                    <a:srgbClr val="404040"/>
                  </a:gs>
                </a:gsLst>
                <a:lin ang="5400000" scaled="0"/>
              </a:gradFill>
            </a:endParaRPr>
          </a:p>
        </p:txBody>
      </p:sp>
      <p:sp>
        <p:nvSpPr>
          <p:cNvPr id="36" name="Left Brace 35"/>
          <p:cNvSpPr/>
          <p:nvPr/>
        </p:nvSpPr>
        <p:spPr>
          <a:xfrm rot="5400000" flipH="1">
            <a:off x="6053161" y="-401085"/>
            <a:ext cx="380946" cy="10920451"/>
          </a:xfrm>
          <a:prstGeom prst="leftBrace">
            <a:avLst>
              <a:gd name="adj1" fmla="val 56668"/>
              <a:gd name="adj2" fmla="val 50000"/>
            </a:avLst>
          </a:prstGeom>
          <a:ln w="19050" cap="rnd">
            <a:solidFill>
              <a:srgbClr val="6FBD23"/>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a:ln w="38100" cmpd="sng">
                <a:solidFill>
                  <a:srgbClr val="000000"/>
                </a:solidFill>
                <a:prstDash val="dash"/>
              </a:ln>
              <a:solidFill>
                <a:srgbClr val="404040"/>
              </a:solidFill>
            </a:endParaRPr>
          </a:p>
        </p:txBody>
      </p:sp>
      <p:sp>
        <p:nvSpPr>
          <p:cNvPr id="24" name="Rounded Rectangle 23"/>
          <p:cNvSpPr/>
          <p:nvPr/>
        </p:nvSpPr>
        <p:spPr>
          <a:xfrm>
            <a:off x="769668"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System.Data</a:t>
            </a:r>
            <a:endParaRPr lang="en-US" dirty="0">
              <a:solidFill>
                <a:srgbClr val="FFFFFF"/>
              </a:solidFill>
              <a:cs typeface="Helvetica Light"/>
            </a:endParaRPr>
          </a:p>
        </p:txBody>
      </p:sp>
      <p:sp>
        <p:nvSpPr>
          <p:cNvPr id="25" name="Rounded Rectangle 24"/>
          <p:cNvSpPr/>
          <p:nvPr/>
        </p:nvSpPr>
        <p:spPr>
          <a:xfrm>
            <a:off x="2983473"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System.Windows</a:t>
            </a:r>
            <a:endParaRPr lang="en-US" dirty="0">
              <a:solidFill>
                <a:srgbClr val="FFFFFF"/>
              </a:solidFill>
              <a:cs typeface="Helvetica Light"/>
            </a:endParaRPr>
          </a:p>
        </p:txBody>
      </p:sp>
      <p:sp>
        <p:nvSpPr>
          <p:cNvPr id="30" name="Rounded Rectangle 29"/>
          <p:cNvSpPr/>
          <p:nvPr/>
        </p:nvSpPr>
        <p:spPr>
          <a:xfrm>
            <a:off x="5197279"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System.Numerics</a:t>
            </a:r>
            <a:endParaRPr lang="en-US" dirty="0">
              <a:solidFill>
                <a:srgbClr val="FFFFFF"/>
              </a:solidFill>
              <a:cs typeface="Helvetica Light"/>
            </a:endParaRPr>
          </a:p>
        </p:txBody>
      </p:sp>
      <p:sp>
        <p:nvSpPr>
          <p:cNvPr id="31" name="Rounded Rectangle 30"/>
          <p:cNvSpPr/>
          <p:nvPr/>
        </p:nvSpPr>
        <p:spPr>
          <a:xfrm>
            <a:off x="7411085"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System.Core</a:t>
            </a:r>
            <a:endParaRPr lang="en-US" dirty="0">
              <a:solidFill>
                <a:srgbClr val="FFFFFF"/>
              </a:solidFill>
              <a:cs typeface="Helvetica Light"/>
            </a:endParaRPr>
          </a:p>
        </p:txBody>
      </p:sp>
      <p:sp>
        <p:nvSpPr>
          <p:cNvPr id="37" name="Rounded Rectangle 36"/>
          <p:cNvSpPr/>
          <p:nvPr/>
        </p:nvSpPr>
        <p:spPr>
          <a:xfrm>
            <a:off x="9624892" y="3840113"/>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sz="1499" dirty="0" err="1">
                <a:solidFill>
                  <a:srgbClr val="FFFFFF"/>
                </a:solidFill>
                <a:cs typeface="Helvetica Light"/>
              </a:rPr>
              <a:t>System.ServiceModel</a:t>
            </a:r>
            <a:endParaRPr lang="en-US" sz="1499" dirty="0">
              <a:solidFill>
                <a:srgbClr val="FFFFFF"/>
              </a:solidFill>
              <a:cs typeface="Helvetica Light"/>
            </a:endParaRPr>
          </a:p>
        </p:txBody>
      </p:sp>
      <p:sp>
        <p:nvSpPr>
          <p:cNvPr id="38" name="Rounded Rectangle 37"/>
          <p:cNvSpPr/>
          <p:nvPr/>
        </p:nvSpPr>
        <p:spPr>
          <a:xfrm>
            <a:off x="774248"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System.Net</a:t>
            </a:r>
            <a:endParaRPr lang="en-US" dirty="0">
              <a:solidFill>
                <a:srgbClr val="FFFFFF"/>
              </a:solidFill>
              <a:cs typeface="Helvetica Light"/>
            </a:endParaRPr>
          </a:p>
        </p:txBody>
      </p:sp>
      <p:sp>
        <p:nvSpPr>
          <p:cNvPr id="39" name="Rounded Rectangle 38"/>
          <p:cNvSpPr/>
          <p:nvPr/>
        </p:nvSpPr>
        <p:spPr>
          <a:xfrm>
            <a:off x="2988054"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a:solidFill>
                  <a:srgbClr val="FFFFFF"/>
                </a:solidFill>
                <a:cs typeface="Helvetica Light"/>
              </a:rPr>
              <a:t>System</a:t>
            </a:r>
          </a:p>
        </p:txBody>
      </p:sp>
      <p:sp>
        <p:nvSpPr>
          <p:cNvPr id="40" name="Rounded Rectangle 39"/>
          <p:cNvSpPr/>
          <p:nvPr/>
        </p:nvSpPr>
        <p:spPr>
          <a:xfrm>
            <a:off x="5201860"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System.IO</a:t>
            </a:r>
            <a:endParaRPr lang="en-US" dirty="0">
              <a:solidFill>
                <a:srgbClr val="FFFFFF"/>
              </a:solidFill>
              <a:cs typeface="Helvetica Light"/>
            </a:endParaRPr>
          </a:p>
        </p:txBody>
      </p:sp>
      <p:sp>
        <p:nvSpPr>
          <p:cNvPr id="41" name="Rounded Rectangle 40"/>
          <p:cNvSpPr/>
          <p:nvPr/>
        </p:nvSpPr>
        <p:spPr>
          <a:xfrm>
            <a:off x="7415666"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System.Linq</a:t>
            </a:r>
            <a:endParaRPr lang="en-US" dirty="0">
              <a:solidFill>
                <a:srgbClr val="FFFFFF"/>
              </a:solidFill>
              <a:cs typeface="Helvetica Light"/>
            </a:endParaRPr>
          </a:p>
        </p:txBody>
      </p:sp>
      <p:sp>
        <p:nvSpPr>
          <p:cNvPr id="42" name="Rounded Rectangle 41"/>
          <p:cNvSpPr/>
          <p:nvPr/>
        </p:nvSpPr>
        <p:spPr>
          <a:xfrm>
            <a:off x="9629473" y="3014731"/>
            <a:ext cx="2074387" cy="679578"/>
          </a:xfrm>
          <a:prstGeom prst="roundRect">
            <a:avLst>
              <a:gd name="adj" fmla="val 0"/>
            </a:avLst>
          </a:prstGeom>
          <a:solidFill>
            <a:schemeClr val="bg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32563"/>
            <a:r>
              <a:rPr lang="en-US" dirty="0" err="1">
                <a:solidFill>
                  <a:srgbClr val="FFFFFF"/>
                </a:solidFill>
                <a:cs typeface="Helvetica Light"/>
              </a:rPr>
              <a:t>System.Xml</a:t>
            </a:r>
            <a:endParaRPr lang="en-US" dirty="0">
              <a:solidFill>
                <a:srgbClr val="FFFFFF"/>
              </a:solidFill>
              <a:cs typeface="Helvetica Light"/>
            </a:endParaRPr>
          </a:p>
        </p:txBody>
      </p:sp>
      <p:sp>
        <p:nvSpPr>
          <p:cNvPr id="26" name="Rectangle 25"/>
          <p:cNvSpPr/>
          <p:nvPr/>
        </p:nvSpPr>
        <p:spPr>
          <a:xfrm>
            <a:off x="5332315" y="5170012"/>
            <a:ext cx="1805273" cy="1694948"/>
          </a:xfrm>
          <a:prstGeom prst="rect">
            <a:avLst/>
          </a:prstGeom>
        </p:spPr>
        <p:txBody>
          <a:bodyPr wrap="none">
            <a:spAutoFit/>
          </a:bodyPr>
          <a:lstStyle/>
          <a:p>
            <a:r>
              <a:rPr lang="en-US" sz="10199" dirty="0">
                <a:solidFill>
                  <a:srgbClr val="505050"/>
                </a:solidFill>
                <a:latin typeface="Segoe UI Semibold" panose="020B0702040204020203" pitchFamily="34" charset="0"/>
              </a:rPr>
              <a:t>C#</a:t>
            </a:r>
            <a:endParaRPr lang="en-US" sz="10199" dirty="0">
              <a:solidFill>
                <a:srgbClr val="505050"/>
              </a:solidFill>
            </a:endParaRPr>
          </a:p>
        </p:txBody>
      </p:sp>
    </p:spTree>
    <p:extLst>
      <p:ext uri="{BB962C8B-B14F-4D97-AF65-F5344CB8AC3E}">
        <p14:creationId xmlns:p14="http://schemas.microsoft.com/office/powerpoint/2010/main" val="2112238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WHITE TEMPLATE">
  <a:themeElements>
    <a:clrScheme name="DevDays">
      <a:dk1>
        <a:srgbClr val="505050"/>
      </a:dk1>
      <a:lt1>
        <a:srgbClr val="FFFFFF"/>
      </a:lt1>
      <a:dk2>
        <a:srgbClr val="0078D7"/>
      </a:dk2>
      <a:lt2>
        <a:srgbClr val="00BCF2"/>
      </a:lt2>
      <a:accent1>
        <a:srgbClr val="0177D6"/>
      </a:accent1>
      <a:accent2>
        <a:srgbClr val="01188E"/>
      </a:accent2>
      <a:accent3>
        <a:srgbClr val="5B2C90"/>
      </a:accent3>
      <a:accent4>
        <a:srgbClr val="5C105C"/>
      </a:accent4>
      <a:accent5>
        <a:srgbClr val="B3269D"/>
      </a:accent5>
      <a:accent6>
        <a:srgbClr val="31135A"/>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2.xml><?xml version="1.0" encoding="utf-8"?>
<a:theme xmlns:a="http://schemas.openxmlformats.org/drawingml/2006/main" name="5-50111_Build 2017_LIGHT GRAY TEMPLATE">
  <a:themeElements>
    <a:clrScheme name="Build 2017 Colors">
      <a:dk1>
        <a:srgbClr val="505050"/>
      </a:dk1>
      <a:lt1>
        <a:srgbClr val="FFFFFF"/>
      </a:lt1>
      <a:dk2>
        <a:srgbClr val="0078D7"/>
      </a:dk2>
      <a:lt2>
        <a:srgbClr val="EAEAEA"/>
      </a:lt2>
      <a:accent1>
        <a:srgbClr val="0078D7"/>
      </a:accent1>
      <a:accent2>
        <a:srgbClr val="00BCF2"/>
      </a:accent2>
      <a:accent3>
        <a:srgbClr val="505050"/>
      </a:accent3>
      <a:accent4>
        <a:srgbClr val="002050"/>
      </a:accent4>
      <a:accent5>
        <a:srgbClr val="FFB900"/>
      </a:accent5>
      <a:accent6>
        <a:srgbClr val="D2D2D2"/>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2017_Template.potx" id="{5417D3E2-C3A5-48BF-8802-FB8B38AE9E9C}" vid="{3B9D3600-BA2F-499E-9B74-B0493B08579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0BB5962AB3C45A9A1CE1EC4C4F647" ma:contentTypeVersion="3" ma:contentTypeDescription="Create a new document." ma:contentTypeScope="" ma:versionID="f0876370c90de824ab54c09b0bd2a056">
  <xsd:schema xmlns:xsd="http://www.w3.org/2001/XMLSchema" xmlns:xs="http://www.w3.org/2001/XMLSchema" xmlns:p="http://schemas.microsoft.com/office/2006/metadata/properties" xmlns:ns3="630a2e83-186a-4a0f-ab27-bee8a8096abc" targetNamespace="http://schemas.microsoft.com/office/2006/metadata/properties" ma:root="true" ma:fieldsID="a2a3b5ed8b4accd7c8a398d0cb075271" ns3:_="">
    <xsd:import namespace="630a2e83-186a-4a0f-ab27-bee8a8096abc"/>
    <xsd:element name="properties">
      <xsd:complexType>
        <xsd:sequence>
          <xsd:element name="documentManagement">
            <xsd:complexType>
              <xsd:all>
                <xsd:element ref="ns3:SharedWithUsers" minOccurs="0"/>
                <xsd:element ref="ns3:SharedWithDetails" minOccurs="0"/>
                <xsd:element ref="ns3: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30a2e83-186a-4a0f-ab27-bee8a8096abc"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6C01790-DA4D-4818-AE1B-3BB0877892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30a2e83-186a-4a0f-ab27-bee8a8096a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http://purl.org/dc/terms/"/>
    <ds:schemaRef ds:uri="http://purl.org/dc/elements/1.1/"/>
    <ds:schemaRef ds:uri="http://schemas.openxmlformats.org/package/2006/metadata/core-properties"/>
    <ds:schemaRef ds:uri="http://schemas.microsoft.com/office/2006/documentManagement/types"/>
    <ds:schemaRef ds:uri="http://purl.org/dc/dcmitype/"/>
    <ds:schemaRef ds:uri="630a2e83-186a-4a0f-ab27-bee8a8096abc"/>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Brand_template_16-9_Business_BLUE_2016_1</Template>
  <TotalTime>23</TotalTime>
  <Words>1209</Words>
  <Application>Microsoft Office PowerPoint</Application>
  <PresentationFormat>Custom</PresentationFormat>
  <Paragraphs>343</Paragraphs>
  <Slides>35</Slides>
  <Notes>35</Notes>
  <HiddenSlides>0</HiddenSlides>
  <MMClips>1</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Consolas</vt:lpstr>
      <vt:lpstr>Helvetica Light</vt:lpstr>
      <vt:lpstr>Segoe UI</vt:lpstr>
      <vt:lpstr>Segoe UI Light</vt:lpstr>
      <vt:lpstr>Segoe UI Semibold</vt:lpstr>
      <vt:lpstr>Segoe UI Semilight</vt:lpstr>
      <vt:lpstr>Wingdings</vt:lpstr>
      <vt:lpstr>WHITE TEMPLATE</vt:lpstr>
      <vt:lpstr>5-50111_Build 2017_LIGHT GRAY TEMPLATE</vt:lpstr>
      <vt:lpstr>PowerPoint Presentation</vt:lpstr>
      <vt:lpstr>Agenda</vt:lpstr>
      <vt:lpstr>PowerPoint Presentation</vt:lpstr>
      <vt:lpstr>Native iOS &amp; Android  Development with Xamarin</vt:lpstr>
      <vt:lpstr>PowerPoint Presentation</vt:lpstr>
      <vt:lpstr>Xamarin’s Unique Approach</vt:lpstr>
      <vt:lpstr>Windows APIs</vt:lpstr>
      <vt:lpstr>iOS – 100% API Coverage</vt:lpstr>
      <vt:lpstr>Android – 100% API Coverage</vt:lpstr>
      <vt:lpstr>PowerPoint Presentation</vt:lpstr>
      <vt:lpstr>Traditional UI approach</vt:lpstr>
      <vt:lpstr>Xamarin.Forms approach</vt:lpstr>
      <vt:lpstr>PowerPoint Presentation</vt:lpstr>
      <vt:lpstr>Code sharing stats</vt:lpstr>
      <vt:lpstr>Native Performance</vt:lpstr>
      <vt:lpstr>✓Always Up-to-Date</vt:lpstr>
      <vt:lpstr>Anything you can do in Objective-C, Swift, or Java can be done in C# with Xamarin.</vt:lpstr>
      <vt:lpstr>PowerPoint Presentation</vt:lpstr>
      <vt:lpstr>Development Experience</vt:lpstr>
      <vt:lpstr>Xamarin is included in  Visual Studio</vt:lpstr>
      <vt:lpstr>Open Source – open.xamarin.com</vt:lpstr>
      <vt:lpstr>Visual Studio Integration</vt:lpstr>
      <vt:lpstr>Xamarin for Visual Studio</vt:lpstr>
      <vt:lpstr>Visual Studio iOS Simulator Remoting</vt:lpstr>
      <vt:lpstr>PowerPoint Presentation</vt:lpstr>
      <vt:lpstr>PowerPoint Presentation</vt:lpstr>
      <vt:lpstr>PowerPoint Presentation</vt:lpstr>
      <vt:lpstr>Platform Specific Code</vt:lpstr>
      <vt:lpstr>PowerPoint Presentation</vt:lpstr>
      <vt:lpstr>Plugins for Xamarin &amp; Windows</vt:lpstr>
      <vt:lpstr>PowerPoint Presentation</vt:lpstr>
      <vt:lpstr>Microsoft’s complete mobile DevOps solution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&lt;Speech title here&gt;</dc:subject>
  <dc:creator>Chris Geymont</dc:creator>
  <cp:keywords/>
  <dc:description>Template: Maryfj_x000d_
Formatting:_x000d_
Audience Type:</dc:description>
  <cp:lastModifiedBy>James Montemagno</cp:lastModifiedBy>
  <cp:revision>13</cp:revision>
  <dcterms:created xsi:type="dcterms:W3CDTF">2017-02-22T22:03:09Z</dcterms:created>
  <dcterms:modified xsi:type="dcterms:W3CDTF">2017-05-26T21:20:51Z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0x010100A2B0BB5962AB3C45A9A1CE1EC4C4F647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TaxKeyword">
    <vt:lpwstr/>
  </property>
  <property fmtid="{D5CDD505-2E9C-101B-9397-08002B2CF9AE}" pid="12" name="TaxCatchAll">
    <vt:lpwstr/>
  </property>
  <property fmtid="{D5CDD505-2E9C-101B-9397-08002B2CF9AE}" pid="13" name="TaxKeywordTaxHTField">
    <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SetBy">
    <vt:lpwstr>jamont@microsoft.com</vt:lpwstr>
  </property>
  <property fmtid="{D5CDD505-2E9C-101B-9397-08002B2CF9AE}" pid="18" name="MSIP_Label_f42aa342-8706-4288-bd11-ebb85995028c_SetDate">
    <vt:lpwstr>2017-05-26T14:19:52.3268636-07:00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